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5"/>
  </p:notesMasterIdLst>
  <p:sldIdLst>
    <p:sldId id="403" r:id="rId2"/>
    <p:sldId id="319" r:id="rId3"/>
    <p:sldId id="409" r:id="rId4"/>
    <p:sldId id="432" r:id="rId5"/>
    <p:sldId id="323" r:id="rId6"/>
    <p:sldId id="411" r:id="rId7"/>
    <p:sldId id="422" r:id="rId8"/>
    <p:sldId id="413" r:id="rId9"/>
    <p:sldId id="461" r:id="rId10"/>
    <p:sldId id="423" r:id="rId11"/>
    <p:sldId id="330" r:id="rId12"/>
    <p:sldId id="382" r:id="rId13"/>
    <p:sldId id="361" r:id="rId14"/>
    <p:sldId id="338" r:id="rId15"/>
    <p:sldId id="412" r:id="rId16"/>
    <p:sldId id="344" r:id="rId17"/>
    <p:sldId id="443" r:id="rId18"/>
    <p:sldId id="460" r:id="rId19"/>
    <p:sldId id="442" r:id="rId20"/>
    <p:sldId id="459" r:id="rId21"/>
    <p:sldId id="341" r:id="rId22"/>
    <p:sldId id="342" r:id="rId23"/>
    <p:sldId id="425" r:id="rId24"/>
    <p:sldId id="438" r:id="rId25"/>
    <p:sldId id="357" r:id="rId26"/>
    <p:sldId id="444" r:id="rId27"/>
    <p:sldId id="359" r:id="rId28"/>
    <p:sldId id="426" r:id="rId29"/>
    <p:sldId id="366" r:id="rId30"/>
    <p:sldId id="427" r:id="rId31"/>
    <p:sldId id="430" r:id="rId32"/>
    <p:sldId id="380" r:id="rId33"/>
    <p:sldId id="439" r:id="rId34"/>
  </p:sldIdLst>
  <p:sldSz cx="9144000" cy="6858000" type="screen4x3"/>
  <p:notesSz cx="10018713" cy="6888163"/>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F7F7F"/>
    <a:srgbClr val="2F619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210" autoAdjust="0"/>
    <p:restoredTop sz="68461" autoAdjust="0"/>
  </p:normalViewPr>
  <p:slideViewPr>
    <p:cSldViewPr snapToGrid="0">
      <p:cViewPr varScale="1">
        <p:scale>
          <a:sx n="88" d="100"/>
          <a:sy n="88" d="100"/>
        </p:scale>
        <p:origin x="576" y="67"/>
      </p:cViewPr>
      <p:guideLst>
        <p:guide orient="horz" pos="2160"/>
        <p:guide pos="2880"/>
      </p:guideLst>
    </p:cSldViewPr>
  </p:slideViewPr>
  <p:notesTextViewPr>
    <p:cViewPr>
      <p:scale>
        <a:sx n="1" d="1"/>
        <a:sy n="1" d="1"/>
      </p:scale>
      <p:origin x="0" y="0"/>
    </p:cViewPr>
  </p:notesTextViewPr>
  <p:sorterViewPr>
    <p:cViewPr varScale="1">
      <p:scale>
        <a:sx n="100" d="100"/>
        <a:sy n="100" d="100"/>
      </p:scale>
      <p:origin x="0" y="-826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F3CEF10-BDED-EA41-A750-3275626CD049}"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kumimoji="1" lang="ja-JP" altLang="en-US"/>
        </a:p>
      </dgm:t>
    </dgm:pt>
    <dgm:pt modelId="{D525B7C3-E0E5-F44E-B8D5-CC5F23BD4C3F}">
      <dgm:prSet custT="1"/>
      <dgm:spPr>
        <a:gradFill flip="none" rotWithShape="0">
          <a:gsLst>
            <a:gs pos="0">
              <a:srgbClr val="185FAE"/>
            </a:gs>
            <a:gs pos="49000">
              <a:srgbClr val="2498DA"/>
            </a:gs>
            <a:gs pos="100000">
              <a:srgbClr val="1BA3B6"/>
            </a:gs>
          </a:gsLst>
          <a:lin ang="2700000" scaled="1"/>
          <a:tileRect/>
        </a:gradFill>
      </dgm:spPr>
      <dgm:t>
        <a:bodyPr/>
        <a:lstStyle/>
        <a:p>
          <a:pPr algn="ctr"/>
          <a:r>
            <a:rPr kumimoji="1" lang="en-US" sz="2400" b="1" dirty="0">
              <a:latin typeface="+mn-ea"/>
              <a:ea typeface="+mn-ea"/>
            </a:rPr>
            <a:t>AC</a:t>
          </a:r>
          <a:r>
            <a:rPr kumimoji="1" lang="ja-JP" sz="2400" b="1" dirty="0">
              <a:latin typeface="+mn-ea"/>
              <a:ea typeface="+mn-ea"/>
            </a:rPr>
            <a:t>オファー</a:t>
          </a:r>
          <a:endParaRPr lang="ja-JP" sz="2400" b="1" dirty="0">
            <a:latin typeface="+mn-ea"/>
            <a:ea typeface="+mn-ea"/>
          </a:endParaRPr>
        </a:p>
      </dgm:t>
    </dgm:pt>
    <dgm:pt modelId="{5FA8498D-D4C2-A349-8273-1D2C934B179B}" type="parTrans" cxnId="{081E122A-994F-EA40-AF02-05C2A5ED39AB}">
      <dgm:prSet/>
      <dgm:spPr/>
      <dgm:t>
        <a:bodyPr/>
        <a:lstStyle/>
        <a:p>
          <a:endParaRPr kumimoji="1" lang="ja-JP" altLang="en-US"/>
        </a:p>
      </dgm:t>
    </dgm:pt>
    <dgm:pt modelId="{ACF189E1-B2AD-C440-B3BE-3DAEFC1872FE}" type="sibTrans" cxnId="{081E122A-994F-EA40-AF02-05C2A5ED39AB}">
      <dgm:prSet/>
      <dgm:spPr/>
      <dgm:t>
        <a:bodyPr/>
        <a:lstStyle/>
        <a:p>
          <a:endParaRPr kumimoji="1" lang="ja-JP" altLang="en-US"/>
        </a:p>
      </dgm:t>
    </dgm:pt>
    <dgm:pt modelId="{D567986F-A4E7-5243-A31E-A71EC72B4406}">
      <dgm:prSet custT="1"/>
      <dgm:spPr>
        <a:gradFill flip="none" rotWithShape="0">
          <a:gsLst>
            <a:gs pos="0">
              <a:srgbClr val="185FAE"/>
            </a:gs>
            <a:gs pos="50000">
              <a:srgbClr val="2498DA"/>
            </a:gs>
            <a:gs pos="100000">
              <a:srgbClr val="1BA3B6"/>
            </a:gs>
          </a:gsLst>
          <a:lin ang="2700000" scaled="1"/>
          <a:tileRect/>
        </a:gradFill>
      </dgm:spPr>
      <dgm:t>
        <a:bodyPr/>
        <a:lstStyle/>
        <a:p>
          <a:pPr algn="ctr"/>
          <a:r>
            <a:rPr lang="en-US" altLang="ja-JP" sz="2400" b="1" dirty="0">
              <a:latin typeface="+mn-ea"/>
              <a:ea typeface="+mn-ea"/>
            </a:rPr>
            <a:t>FCFS</a:t>
          </a:r>
          <a:r>
            <a:rPr lang="ja-JP" altLang="en-US" sz="2400" b="1">
              <a:latin typeface="+mn-ea"/>
              <a:ea typeface="+mn-ea"/>
            </a:rPr>
            <a:t>オファー</a:t>
          </a:r>
          <a:endParaRPr lang="ja-JP" sz="2400" b="1">
            <a:latin typeface="+mn-ea"/>
            <a:ea typeface="+mn-ea"/>
          </a:endParaRPr>
        </a:p>
      </dgm:t>
    </dgm:pt>
    <dgm:pt modelId="{3D080120-74B0-2547-8BEB-112EB50B61FB}" type="parTrans" cxnId="{20D81EA1-B9BF-9346-848A-7143BC2F0A77}">
      <dgm:prSet/>
      <dgm:spPr/>
      <dgm:t>
        <a:bodyPr/>
        <a:lstStyle/>
        <a:p>
          <a:endParaRPr kumimoji="1" lang="ja-JP" altLang="en-US"/>
        </a:p>
      </dgm:t>
    </dgm:pt>
    <dgm:pt modelId="{9011A486-16BC-3C49-AB39-2B733FC62E50}" type="sibTrans" cxnId="{20D81EA1-B9BF-9346-848A-7143BC2F0A77}">
      <dgm:prSet/>
      <dgm:spPr/>
      <dgm:t>
        <a:bodyPr/>
        <a:lstStyle/>
        <a:p>
          <a:endParaRPr kumimoji="1" lang="ja-JP" altLang="en-US"/>
        </a:p>
      </dgm:t>
    </dgm:pt>
    <dgm:pt modelId="{EFC92088-6C7E-2D4D-9649-0835C2E4C838}">
      <dgm:prSet custT="1"/>
      <dgm:spPr>
        <a:gradFill flip="none" rotWithShape="0">
          <a:gsLst>
            <a:gs pos="0">
              <a:srgbClr val="185FAE"/>
            </a:gs>
            <a:gs pos="50000">
              <a:srgbClr val="2498DA"/>
            </a:gs>
            <a:gs pos="100000">
              <a:srgbClr val="1BA3B6"/>
            </a:gs>
          </a:gsLst>
          <a:lin ang="2700000" scaled="1"/>
          <a:tileRect/>
        </a:gradFill>
      </dgm:spPr>
      <dgm:t>
        <a:bodyPr/>
        <a:lstStyle/>
        <a:p>
          <a:pPr algn="ctr"/>
          <a:r>
            <a:rPr lang="en-US" altLang="ja-JP" sz="2400" b="1" dirty="0">
              <a:latin typeface="+mn-ea"/>
              <a:ea typeface="+mn-ea"/>
            </a:rPr>
            <a:t>COBE</a:t>
          </a:r>
          <a:r>
            <a:rPr lang="ja-JP" altLang="en-US" sz="2400" b="1">
              <a:latin typeface="+mn-ea"/>
              <a:ea typeface="+mn-ea"/>
            </a:rPr>
            <a:t>オファー</a:t>
          </a:r>
          <a:endParaRPr lang="ja-JP" sz="2400" b="1">
            <a:latin typeface="+mn-ea"/>
            <a:ea typeface="+mn-ea"/>
          </a:endParaRPr>
        </a:p>
      </dgm:t>
    </dgm:pt>
    <dgm:pt modelId="{836A8A9A-96E7-924F-AF6E-F5B08FB22B51}" type="parTrans" cxnId="{A8F0CEE2-9504-2E41-8F52-8D284A16A04E}">
      <dgm:prSet/>
      <dgm:spPr/>
      <dgm:t>
        <a:bodyPr/>
        <a:lstStyle/>
        <a:p>
          <a:endParaRPr kumimoji="1" lang="ja-JP" altLang="en-US"/>
        </a:p>
      </dgm:t>
    </dgm:pt>
    <dgm:pt modelId="{0973CC68-F6F7-EA4F-9995-21429E862F41}" type="sibTrans" cxnId="{A8F0CEE2-9504-2E41-8F52-8D284A16A04E}">
      <dgm:prSet/>
      <dgm:spPr/>
      <dgm:t>
        <a:bodyPr/>
        <a:lstStyle/>
        <a:p>
          <a:endParaRPr kumimoji="1" lang="ja-JP" altLang="en-US"/>
        </a:p>
      </dgm:t>
    </dgm:pt>
    <dgm:pt modelId="{003782E9-7EF1-BD40-B44E-B9B67DFC6F7D}" type="pres">
      <dgm:prSet presAssocID="{BF3CEF10-BDED-EA41-A750-3275626CD049}" presName="linear" presStyleCnt="0">
        <dgm:presLayoutVars>
          <dgm:dir/>
          <dgm:animLvl val="lvl"/>
          <dgm:resizeHandles val="exact"/>
        </dgm:presLayoutVars>
      </dgm:prSet>
      <dgm:spPr/>
    </dgm:pt>
    <dgm:pt modelId="{7EDD0207-E075-A14B-8203-5AD8875CE0C7}" type="pres">
      <dgm:prSet presAssocID="{D525B7C3-E0E5-F44E-B8D5-CC5F23BD4C3F}" presName="parentLin" presStyleCnt="0"/>
      <dgm:spPr/>
    </dgm:pt>
    <dgm:pt modelId="{4BBFD133-134C-3D49-A11A-D480DF7766AA}" type="pres">
      <dgm:prSet presAssocID="{D525B7C3-E0E5-F44E-B8D5-CC5F23BD4C3F}" presName="parentLeftMargin" presStyleLbl="node1" presStyleIdx="0" presStyleCnt="3"/>
      <dgm:spPr/>
    </dgm:pt>
    <dgm:pt modelId="{014C2A34-3392-1740-A03A-9B69D60F9F1B}" type="pres">
      <dgm:prSet presAssocID="{D525B7C3-E0E5-F44E-B8D5-CC5F23BD4C3F}" presName="parentText" presStyleLbl="node1" presStyleIdx="0" presStyleCnt="3" custScaleX="52935" custScaleY="37523" custLinFactNeighborX="-47566" custLinFactNeighborY="-45450">
        <dgm:presLayoutVars>
          <dgm:chMax val="0"/>
          <dgm:bulletEnabled val="1"/>
        </dgm:presLayoutVars>
      </dgm:prSet>
      <dgm:spPr>
        <a:prstGeom prst="rect">
          <a:avLst/>
        </a:prstGeom>
      </dgm:spPr>
    </dgm:pt>
    <dgm:pt modelId="{E84E8201-F49B-2A4C-9FDD-B538B850CC90}" type="pres">
      <dgm:prSet presAssocID="{D525B7C3-E0E5-F44E-B8D5-CC5F23BD4C3F}" presName="negativeSpace" presStyleCnt="0"/>
      <dgm:spPr/>
    </dgm:pt>
    <dgm:pt modelId="{663AFBFD-706B-2D44-9FB8-63CF9CAEDB4D}" type="pres">
      <dgm:prSet presAssocID="{D525B7C3-E0E5-F44E-B8D5-CC5F23BD4C3F}" presName="childText" presStyleLbl="conFgAcc1" presStyleIdx="0" presStyleCnt="3" custScaleY="65934" custLinFactNeighborY="-97376">
        <dgm:presLayoutVars>
          <dgm:bulletEnabled val="1"/>
        </dgm:presLayoutVars>
      </dgm:prSet>
      <dgm:spPr>
        <a:ln>
          <a:solidFill>
            <a:srgbClr val="2498DA"/>
          </a:solidFill>
        </a:ln>
      </dgm:spPr>
    </dgm:pt>
    <dgm:pt modelId="{B53DA9D3-4796-F447-A2D5-0F20DF9B6AB4}" type="pres">
      <dgm:prSet presAssocID="{ACF189E1-B2AD-C440-B3BE-3DAEFC1872FE}" presName="spaceBetweenRectangles" presStyleCnt="0"/>
      <dgm:spPr/>
    </dgm:pt>
    <dgm:pt modelId="{A1E9E54F-2204-9D44-8085-C44923F3075A}" type="pres">
      <dgm:prSet presAssocID="{EFC92088-6C7E-2D4D-9649-0835C2E4C838}" presName="parentLin" presStyleCnt="0"/>
      <dgm:spPr/>
    </dgm:pt>
    <dgm:pt modelId="{AB6DEF0E-63B5-7F4F-859D-2B19BA5B06CD}" type="pres">
      <dgm:prSet presAssocID="{EFC92088-6C7E-2D4D-9649-0835C2E4C838}" presName="parentLeftMargin" presStyleLbl="node1" presStyleIdx="0" presStyleCnt="3"/>
      <dgm:spPr/>
    </dgm:pt>
    <dgm:pt modelId="{999A656D-4FD4-964B-8541-DCE46F3245EB}" type="pres">
      <dgm:prSet presAssocID="{EFC92088-6C7E-2D4D-9649-0835C2E4C838}" presName="parentText" presStyleLbl="node1" presStyleIdx="1" presStyleCnt="3" custScaleX="52935" custScaleY="37523" custLinFactNeighborX="-47566" custLinFactNeighborY="-13452">
        <dgm:presLayoutVars>
          <dgm:chMax val="0"/>
          <dgm:bulletEnabled val="1"/>
        </dgm:presLayoutVars>
      </dgm:prSet>
      <dgm:spPr>
        <a:prstGeom prst="rect">
          <a:avLst/>
        </a:prstGeom>
      </dgm:spPr>
    </dgm:pt>
    <dgm:pt modelId="{476733BE-D9B1-1A4B-8962-334132B2C5A2}" type="pres">
      <dgm:prSet presAssocID="{EFC92088-6C7E-2D4D-9649-0835C2E4C838}" presName="negativeSpace" presStyleCnt="0"/>
      <dgm:spPr/>
    </dgm:pt>
    <dgm:pt modelId="{374312C1-366F-884D-87D5-5A2029936A47}" type="pres">
      <dgm:prSet presAssocID="{EFC92088-6C7E-2D4D-9649-0835C2E4C838}" presName="childText" presStyleLbl="conFgAcc1" presStyleIdx="1" presStyleCnt="3" custScaleY="65934" custLinFactNeighborY="72277">
        <dgm:presLayoutVars>
          <dgm:bulletEnabled val="1"/>
        </dgm:presLayoutVars>
      </dgm:prSet>
      <dgm:spPr>
        <a:ln>
          <a:solidFill>
            <a:srgbClr val="2498DA"/>
          </a:solidFill>
        </a:ln>
      </dgm:spPr>
    </dgm:pt>
    <dgm:pt modelId="{CFA4DB66-5362-1F4D-AFC7-F52796CB6D3A}" type="pres">
      <dgm:prSet presAssocID="{0973CC68-F6F7-EA4F-9995-21429E862F41}" presName="spaceBetweenRectangles" presStyleCnt="0"/>
      <dgm:spPr/>
    </dgm:pt>
    <dgm:pt modelId="{8ECC7298-C673-2F43-A3FD-CD6C27638078}" type="pres">
      <dgm:prSet presAssocID="{D567986F-A4E7-5243-A31E-A71EC72B4406}" presName="parentLin" presStyleCnt="0"/>
      <dgm:spPr/>
    </dgm:pt>
    <dgm:pt modelId="{57E24A27-C403-1C4A-9491-24A42246EC94}" type="pres">
      <dgm:prSet presAssocID="{D567986F-A4E7-5243-A31E-A71EC72B4406}" presName="parentLeftMargin" presStyleLbl="node1" presStyleIdx="1" presStyleCnt="3"/>
      <dgm:spPr/>
    </dgm:pt>
    <dgm:pt modelId="{E2B3F79E-368B-0C4C-839A-C9EF195F0B46}" type="pres">
      <dgm:prSet presAssocID="{D567986F-A4E7-5243-A31E-A71EC72B4406}" presName="parentText" presStyleLbl="node1" presStyleIdx="2" presStyleCnt="3" custScaleX="52935" custScaleY="37523" custLinFactNeighborX="-47566" custLinFactNeighborY="14835">
        <dgm:presLayoutVars>
          <dgm:chMax val="0"/>
          <dgm:bulletEnabled val="1"/>
        </dgm:presLayoutVars>
      </dgm:prSet>
      <dgm:spPr>
        <a:prstGeom prst="rect">
          <a:avLst/>
        </a:prstGeom>
      </dgm:spPr>
    </dgm:pt>
    <dgm:pt modelId="{0E05F841-B8FD-6C4D-B56F-013AA3E32220}" type="pres">
      <dgm:prSet presAssocID="{D567986F-A4E7-5243-A31E-A71EC72B4406}" presName="negativeSpace" presStyleCnt="0"/>
      <dgm:spPr/>
    </dgm:pt>
    <dgm:pt modelId="{610B465C-1CFF-D640-9DCF-F77611CFD019}" type="pres">
      <dgm:prSet presAssocID="{D567986F-A4E7-5243-A31E-A71EC72B4406}" presName="childText" presStyleLbl="conFgAcc1" presStyleIdx="2" presStyleCnt="3" custScaleY="65934" custLinFactNeighborX="1525" custLinFactNeighborY="84708">
        <dgm:presLayoutVars>
          <dgm:bulletEnabled val="1"/>
        </dgm:presLayoutVars>
      </dgm:prSet>
      <dgm:spPr>
        <a:ln>
          <a:solidFill>
            <a:srgbClr val="2498DA"/>
          </a:solidFill>
        </a:ln>
      </dgm:spPr>
    </dgm:pt>
  </dgm:ptLst>
  <dgm:cxnLst>
    <dgm:cxn modelId="{FAF97402-1085-E942-8713-FCE194F95D03}" type="presOf" srcId="{D567986F-A4E7-5243-A31E-A71EC72B4406}" destId="{E2B3F79E-368B-0C4C-839A-C9EF195F0B46}" srcOrd="1" destOrd="0" presId="urn:microsoft.com/office/officeart/2005/8/layout/list1"/>
    <dgm:cxn modelId="{081E122A-994F-EA40-AF02-05C2A5ED39AB}" srcId="{BF3CEF10-BDED-EA41-A750-3275626CD049}" destId="{D525B7C3-E0E5-F44E-B8D5-CC5F23BD4C3F}" srcOrd="0" destOrd="0" parTransId="{5FA8498D-D4C2-A349-8273-1D2C934B179B}" sibTransId="{ACF189E1-B2AD-C440-B3BE-3DAEFC1872FE}"/>
    <dgm:cxn modelId="{E918355D-0999-624C-B13D-79A77857AFC3}" type="presOf" srcId="{D567986F-A4E7-5243-A31E-A71EC72B4406}" destId="{57E24A27-C403-1C4A-9491-24A42246EC94}" srcOrd="0" destOrd="0" presId="urn:microsoft.com/office/officeart/2005/8/layout/list1"/>
    <dgm:cxn modelId="{12548664-BACA-D041-AA23-CB9FFFF1CB22}" type="presOf" srcId="{D525B7C3-E0E5-F44E-B8D5-CC5F23BD4C3F}" destId="{014C2A34-3392-1740-A03A-9B69D60F9F1B}" srcOrd="1" destOrd="0" presId="urn:microsoft.com/office/officeart/2005/8/layout/list1"/>
    <dgm:cxn modelId="{815DB165-93BC-CB4A-839F-300FAF939318}" type="presOf" srcId="{D525B7C3-E0E5-F44E-B8D5-CC5F23BD4C3F}" destId="{4BBFD133-134C-3D49-A11A-D480DF7766AA}" srcOrd="0" destOrd="0" presId="urn:microsoft.com/office/officeart/2005/8/layout/list1"/>
    <dgm:cxn modelId="{6760F765-FB96-4B42-B802-0E0A1E7832F6}" type="presOf" srcId="{BF3CEF10-BDED-EA41-A750-3275626CD049}" destId="{003782E9-7EF1-BD40-B44E-B9B67DFC6F7D}" srcOrd="0" destOrd="0" presId="urn:microsoft.com/office/officeart/2005/8/layout/list1"/>
    <dgm:cxn modelId="{B200F446-2578-844A-B9BA-38283CD7F512}" type="presOf" srcId="{EFC92088-6C7E-2D4D-9649-0835C2E4C838}" destId="{AB6DEF0E-63B5-7F4F-859D-2B19BA5B06CD}" srcOrd="0" destOrd="0" presId="urn:microsoft.com/office/officeart/2005/8/layout/list1"/>
    <dgm:cxn modelId="{20D81EA1-B9BF-9346-848A-7143BC2F0A77}" srcId="{BF3CEF10-BDED-EA41-A750-3275626CD049}" destId="{D567986F-A4E7-5243-A31E-A71EC72B4406}" srcOrd="2" destOrd="0" parTransId="{3D080120-74B0-2547-8BEB-112EB50B61FB}" sibTransId="{9011A486-16BC-3C49-AB39-2B733FC62E50}"/>
    <dgm:cxn modelId="{527A9AB8-095C-2744-A063-F6CEE79D1981}" type="presOf" srcId="{EFC92088-6C7E-2D4D-9649-0835C2E4C838}" destId="{999A656D-4FD4-964B-8541-DCE46F3245EB}" srcOrd="1" destOrd="0" presId="urn:microsoft.com/office/officeart/2005/8/layout/list1"/>
    <dgm:cxn modelId="{A8F0CEE2-9504-2E41-8F52-8D284A16A04E}" srcId="{BF3CEF10-BDED-EA41-A750-3275626CD049}" destId="{EFC92088-6C7E-2D4D-9649-0835C2E4C838}" srcOrd="1" destOrd="0" parTransId="{836A8A9A-96E7-924F-AF6E-F5B08FB22B51}" sibTransId="{0973CC68-F6F7-EA4F-9995-21429E862F41}"/>
    <dgm:cxn modelId="{9101B168-7268-184A-9ABF-F878C442E0E2}" type="presParOf" srcId="{003782E9-7EF1-BD40-B44E-B9B67DFC6F7D}" destId="{7EDD0207-E075-A14B-8203-5AD8875CE0C7}" srcOrd="0" destOrd="0" presId="urn:microsoft.com/office/officeart/2005/8/layout/list1"/>
    <dgm:cxn modelId="{89476CBF-1520-6E45-9244-6EA9B7F77A22}" type="presParOf" srcId="{7EDD0207-E075-A14B-8203-5AD8875CE0C7}" destId="{4BBFD133-134C-3D49-A11A-D480DF7766AA}" srcOrd="0" destOrd="0" presId="urn:microsoft.com/office/officeart/2005/8/layout/list1"/>
    <dgm:cxn modelId="{35FCAFF5-936C-134F-9708-AE31C4DF477E}" type="presParOf" srcId="{7EDD0207-E075-A14B-8203-5AD8875CE0C7}" destId="{014C2A34-3392-1740-A03A-9B69D60F9F1B}" srcOrd="1" destOrd="0" presId="urn:microsoft.com/office/officeart/2005/8/layout/list1"/>
    <dgm:cxn modelId="{72C8CC7C-A5CF-6646-B9AD-960C258D464A}" type="presParOf" srcId="{003782E9-7EF1-BD40-B44E-B9B67DFC6F7D}" destId="{E84E8201-F49B-2A4C-9FDD-B538B850CC90}" srcOrd="1" destOrd="0" presId="urn:microsoft.com/office/officeart/2005/8/layout/list1"/>
    <dgm:cxn modelId="{72649EF1-5ACE-EC43-9CD5-FB9268D2B973}" type="presParOf" srcId="{003782E9-7EF1-BD40-B44E-B9B67DFC6F7D}" destId="{663AFBFD-706B-2D44-9FB8-63CF9CAEDB4D}" srcOrd="2" destOrd="0" presId="urn:microsoft.com/office/officeart/2005/8/layout/list1"/>
    <dgm:cxn modelId="{146F1558-9B9A-074E-A985-165422E65A8F}" type="presParOf" srcId="{003782E9-7EF1-BD40-B44E-B9B67DFC6F7D}" destId="{B53DA9D3-4796-F447-A2D5-0F20DF9B6AB4}" srcOrd="3" destOrd="0" presId="urn:microsoft.com/office/officeart/2005/8/layout/list1"/>
    <dgm:cxn modelId="{4A674B53-C4BC-8A4E-A779-7978BF3ED3A8}" type="presParOf" srcId="{003782E9-7EF1-BD40-B44E-B9B67DFC6F7D}" destId="{A1E9E54F-2204-9D44-8085-C44923F3075A}" srcOrd="4" destOrd="0" presId="urn:microsoft.com/office/officeart/2005/8/layout/list1"/>
    <dgm:cxn modelId="{1D9C8DF3-4BEE-DB4A-B4C5-7CA5428C2CB6}" type="presParOf" srcId="{A1E9E54F-2204-9D44-8085-C44923F3075A}" destId="{AB6DEF0E-63B5-7F4F-859D-2B19BA5B06CD}" srcOrd="0" destOrd="0" presId="urn:microsoft.com/office/officeart/2005/8/layout/list1"/>
    <dgm:cxn modelId="{65989B3D-DCE8-3046-A7CE-BDCD9950930A}" type="presParOf" srcId="{A1E9E54F-2204-9D44-8085-C44923F3075A}" destId="{999A656D-4FD4-964B-8541-DCE46F3245EB}" srcOrd="1" destOrd="0" presId="urn:microsoft.com/office/officeart/2005/8/layout/list1"/>
    <dgm:cxn modelId="{DC0371AC-3E3E-5C41-AE2F-F0C6FDA3F3B3}" type="presParOf" srcId="{003782E9-7EF1-BD40-B44E-B9B67DFC6F7D}" destId="{476733BE-D9B1-1A4B-8962-334132B2C5A2}" srcOrd="5" destOrd="0" presId="urn:microsoft.com/office/officeart/2005/8/layout/list1"/>
    <dgm:cxn modelId="{AAA7A8E4-B1C9-F545-B21A-D501C0F69549}" type="presParOf" srcId="{003782E9-7EF1-BD40-B44E-B9B67DFC6F7D}" destId="{374312C1-366F-884D-87D5-5A2029936A47}" srcOrd="6" destOrd="0" presId="urn:microsoft.com/office/officeart/2005/8/layout/list1"/>
    <dgm:cxn modelId="{410D376D-A53A-FD42-8B18-F520D0F588F7}" type="presParOf" srcId="{003782E9-7EF1-BD40-B44E-B9B67DFC6F7D}" destId="{CFA4DB66-5362-1F4D-AFC7-F52796CB6D3A}" srcOrd="7" destOrd="0" presId="urn:microsoft.com/office/officeart/2005/8/layout/list1"/>
    <dgm:cxn modelId="{5A7A67FA-5EF2-6C41-B8C5-BBCA05DE19F6}" type="presParOf" srcId="{003782E9-7EF1-BD40-B44E-B9B67DFC6F7D}" destId="{8ECC7298-C673-2F43-A3FD-CD6C27638078}" srcOrd="8" destOrd="0" presId="urn:microsoft.com/office/officeart/2005/8/layout/list1"/>
    <dgm:cxn modelId="{428BBD33-C1F4-2543-9E45-9D05F306895D}" type="presParOf" srcId="{8ECC7298-C673-2F43-A3FD-CD6C27638078}" destId="{57E24A27-C403-1C4A-9491-24A42246EC94}" srcOrd="0" destOrd="0" presId="urn:microsoft.com/office/officeart/2005/8/layout/list1"/>
    <dgm:cxn modelId="{D4B2D6FC-D97C-F243-B1A3-4CA6C5223986}" type="presParOf" srcId="{8ECC7298-C673-2F43-A3FD-CD6C27638078}" destId="{E2B3F79E-368B-0C4C-839A-C9EF195F0B46}" srcOrd="1" destOrd="0" presId="urn:microsoft.com/office/officeart/2005/8/layout/list1"/>
    <dgm:cxn modelId="{46843A6C-DB50-9446-AFF9-0FFA3684509A}" type="presParOf" srcId="{003782E9-7EF1-BD40-B44E-B9B67DFC6F7D}" destId="{0E05F841-B8FD-6C4D-B56F-013AA3E32220}" srcOrd="9" destOrd="0" presId="urn:microsoft.com/office/officeart/2005/8/layout/list1"/>
    <dgm:cxn modelId="{2524CC41-FA2C-CB49-BBBD-FBE85027519D}" type="presParOf" srcId="{003782E9-7EF1-BD40-B44E-B9B67DFC6F7D}" destId="{610B465C-1CFF-D640-9DCF-F77611CFD019}"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3AFBFD-706B-2D44-9FB8-63CF9CAEDB4D}">
      <dsp:nvSpPr>
        <dsp:cNvPr id="0" name=""/>
        <dsp:cNvSpPr/>
      </dsp:nvSpPr>
      <dsp:spPr>
        <a:xfrm>
          <a:off x="0" y="521230"/>
          <a:ext cx="7772400" cy="1079998"/>
        </a:xfrm>
        <a:prstGeom prst="rect">
          <a:avLst/>
        </a:prstGeom>
        <a:solidFill>
          <a:schemeClr val="lt1">
            <a:alpha val="90000"/>
            <a:hueOff val="0"/>
            <a:satOff val="0"/>
            <a:lumOff val="0"/>
            <a:alphaOff val="0"/>
          </a:schemeClr>
        </a:solidFill>
        <a:ln w="12700" cap="flat" cmpd="sng" algn="ctr">
          <a:solidFill>
            <a:srgbClr val="2498DA"/>
          </a:solidFill>
          <a:prstDash val="solid"/>
          <a:miter lim="800000"/>
        </a:ln>
        <a:effectLst/>
      </dsp:spPr>
      <dsp:style>
        <a:lnRef idx="2">
          <a:scrgbClr r="0" g="0" b="0"/>
        </a:lnRef>
        <a:fillRef idx="1">
          <a:scrgbClr r="0" g="0" b="0"/>
        </a:fillRef>
        <a:effectRef idx="0">
          <a:scrgbClr r="0" g="0" b="0"/>
        </a:effectRef>
        <a:fontRef idx="minor"/>
      </dsp:style>
    </dsp:sp>
    <dsp:sp modelId="{014C2A34-3392-1740-A03A-9B69D60F9F1B}">
      <dsp:nvSpPr>
        <dsp:cNvPr id="0" name=""/>
        <dsp:cNvSpPr/>
      </dsp:nvSpPr>
      <dsp:spPr>
        <a:xfrm>
          <a:off x="203769" y="230334"/>
          <a:ext cx="2880023" cy="719991"/>
        </a:xfrm>
        <a:prstGeom prst="rect">
          <a:avLst/>
        </a:prstGeom>
        <a:gradFill flip="none" rotWithShape="0">
          <a:gsLst>
            <a:gs pos="0">
              <a:srgbClr val="185FAE"/>
            </a:gs>
            <a:gs pos="49000">
              <a:srgbClr val="2498DA"/>
            </a:gs>
            <a:gs pos="100000">
              <a:srgbClr val="1BA3B6"/>
            </a:gs>
          </a:gsLst>
          <a:lin ang="270000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5645" tIns="0" rIns="205645" bIns="0" numCol="1" spcCol="1270" anchor="ctr" anchorCtr="0">
          <a:noAutofit/>
        </a:bodyPr>
        <a:lstStyle/>
        <a:p>
          <a:pPr marL="0" lvl="0" indent="0" algn="ctr" defTabSz="1066800">
            <a:lnSpc>
              <a:spcPct val="90000"/>
            </a:lnSpc>
            <a:spcBef>
              <a:spcPct val="0"/>
            </a:spcBef>
            <a:spcAft>
              <a:spcPct val="35000"/>
            </a:spcAft>
            <a:buNone/>
          </a:pPr>
          <a:r>
            <a:rPr kumimoji="1" lang="en-US" sz="2400" b="1" kern="1200" dirty="0">
              <a:latin typeface="+mn-ea"/>
              <a:ea typeface="+mn-ea"/>
            </a:rPr>
            <a:t>AC</a:t>
          </a:r>
          <a:r>
            <a:rPr kumimoji="1" lang="ja-JP" sz="2400" b="1" kern="1200" dirty="0">
              <a:latin typeface="+mn-ea"/>
              <a:ea typeface="+mn-ea"/>
            </a:rPr>
            <a:t>オファー</a:t>
          </a:r>
          <a:endParaRPr lang="ja-JP" sz="2400" b="1" kern="1200" dirty="0">
            <a:latin typeface="+mn-ea"/>
            <a:ea typeface="+mn-ea"/>
          </a:endParaRPr>
        </a:p>
      </dsp:txBody>
      <dsp:txXfrm>
        <a:off x="203769" y="230334"/>
        <a:ext cx="2880023" cy="719991"/>
      </dsp:txXfrm>
    </dsp:sp>
    <dsp:sp modelId="{374312C1-366F-884D-87D5-5A2029936A47}">
      <dsp:nvSpPr>
        <dsp:cNvPr id="0" name=""/>
        <dsp:cNvSpPr/>
      </dsp:nvSpPr>
      <dsp:spPr>
        <a:xfrm>
          <a:off x="0" y="2308302"/>
          <a:ext cx="7772400" cy="1079998"/>
        </a:xfrm>
        <a:prstGeom prst="rect">
          <a:avLst/>
        </a:prstGeom>
        <a:solidFill>
          <a:schemeClr val="lt1">
            <a:alpha val="90000"/>
            <a:hueOff val="0"/>
            <a:satOff val="0"/>
            <a:lumOff val="0"/>
            <a:alphaOff val="0"/>
          </a:schemeClr>
        </a:solidFill>
        <a:ln w="12700" cap="flat" cmpd="sng" algn="ctr">
          <a:solidFill>
            <a:srgbClr val="2498DA"/>
          </a:solidFill>
          <a:prstDash val="solid"/>
          <a:miter lim="800000"/>
        </a:ln>
        <a:effectLst/>
      </dsp:spPr>
      <dsp:style>
        <a:lnRef idx="2">
          <a:scrgbClr r="0" g="0" b="0"/>
        </a:lnRef>
        <a:fillRef idx="1">
          <a:scrgbClr r="0" g="0" b="0"/>
        </a:fillRef>
        <a:effectRef idx="0">
          <a:scrgbClr r="0" g="0" b="0"/>
        </a:effectRef>
        <a:fontRef idx="minor"/>
      </dsp:style>
    </dsp:sp>
    <dsp:sp modelId="{999A656D-4FD4-964B-8541-DCE46F3245EB}">
      <dsp:nvSpPr>
        <dsp:cNvPr id="0" name=""/>
        <dsp:cNvSpPr/>
      </dsp:nvSpPr>
      <dsp:spPr>
        <a:xfrm>
          <a:off x="203769" y="2035902"/>
          <a:ext cx="2880023" cy="719991"/>
        </a:xfrm>
        <a:prstGeom prst="rect">
          <a:avLst/>
        </a:prstGeom>
        <a:gradFill flip="none" rotWithShape="0">
          <a:gsLst>
            <a:gs pos="0">
              <a:srgbClr val="185FAE"/>
            </a:gs>
            <a:gs pos="50000">
              <a:srgbClr val="2498DA"/>
            </a:gs>
            <a:gs pos="100000">
              <a:srgbClr val="1BA3B6"/>
            </a:gs>
          </a:gsLst>
          <a:lin ang="270000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5645" tIns="0" rIns="205645" bIns="0" numCol="1" spcCol="1270" anchor="ctr" anchorCtr="0">
          <a:noAutofit/>
        </a:bodyPr>
        <a:lstStyle/>
        <a:p>
          <a:pPr marL="0" lvl="0" indent="0" algn="ctr" defTabSz="1066800">
            <a:lnSpc>
              <a:spcPct val="90000"/>
            </a:lnSpc>
            <a:spcBef>
              <a:spcPct val="0"/>
            </a:spcBef>
            <a:spcAft>
              <a:spcPct val="35000"/>
            </a:spcAft>
            <a:buNone/>
          </a:pPr>
          <a:r>
            <a:rPr lang="en-US" altLang="ja-JP" sz="2400" b="1" kern="1200" dirty="0">
              <a:latin typeface="+mn-ea"/>
              <a:ea typeface="+mn-ea"/>
            </a:rPr>
            <a:t>COBE</a:t>
          </a:r>
          <a:r>
            <a:rPr lang="ja-JP" altLang="en-US" sz="2400" b="1" kern="1200">
              <a:latin typeface="+mn-ea"/>
              <a:ea typeface="+mn-ea"/>
            </a:rPr>
            <a:t>オファー</a:t>
          </a:r>
          <a:endParaRPr lang="ja-JP" sz="2400" b="1" kern="1200">
            <a:latin typeface="+mn-ea"/>
            <a:ea typeface="+mn-ea"/>
          </a:endParaRPr>
        </a:p>
      </dsp:txBody>
      <dsp:txXfrm>
        <a:off x="203769" y="2035902"/>
        <a:ext cx="2880023" cy="719991"/>
      </dsp:txXfrm>
    </dsp:sp>
    <dsp:sp modelId="{610B465C-1CFF-D640-9DCF-F77611CFD019}">
      <dsp:nvSpPr>
        <dsp:cNvPr id="0" name=""/>
        <dsp:cNvSpPr/>
      </dsp:nvSpPr>
      <dsp:spPr>
        <a:xfrm>
          <a:off x="0" y="4058889"/>
          <a:ext cx="7772400" cy="1079998"/>
        </a:xfrm>
        <a:prstGeom prst="rect">
          <a:avLst/>
        </a:prstGeom>
        <a:solidFill>
          <a:schemeClr val="lt1">
            <a:alpha val="90000"/>
            <a:hueOff val="0"/>
            <a:satOff val="0"/>
            <a:lumOff val="0"/>
            <a:alphaOff val="0"/>
          </a:schemeClr>
        </a:solidFill>
        <a:ln w="12700" cap="flat" cmpd="sng" algn="ctr">
          <a:solidFill>
            <a:srgbClr val="2498DA"/>
          </a:solidFill>
          <a:prstDash val="solid"/>
          <a:miter lim="800000"/>
        </a:ln>
        <a:effectLst/>
      </dsp:spPr>
      <dsp:style>
        <a:lnRef idx="2">
          <a:scrgbClr r="0" g="0" b="0"/>
        </a:lnRef>
        <a:fillRef idx="1">
          <a:scrgbClr r="0" g="0" b="0"/>
        </a:fillRef>
        <a:effectRef idx="0">
          <a:scrgbClr r="0" g="0" b="0"/>
        </a:effectRef>
        <a:fontRef idx="minor"/>
      </dsp:style>
    </dsp:sp>
    <dsp:sp modelId="{E2B3F79E-368B-0C4C-839A-C9EF195F0B46}">
      <dsp:nvSpPr>
        <dsp:cNvPr id="0" name=""/>
        <dsp:cNvSpPr/>
      </dsp:nvSpPr>
      <dsp:spPr>
        <a:xfrm>
          <a:off x="203769" y="3770263"/>
          <a:ext cx="2880023" cy="719991"/>
        </a:xfrm>
        <a:prstGeom prst="rect">
          <a:avLst/>
        </a:prstGeom>
        <a:gradFill flip="none" rotWithShape="0">
          <a:gsLst>
            <a:gs pos="0">
              <a:srgbClr val="185FAE"/>
            </a:gs>
            <a:gs pos="50000">
              <a:srgbClr val="2498DA"/>
            </a:gs>
            <a:gs pos="100000">
              <a:srgbClr val="1BA3B6"/>
            </a:gs>
          </a:gsLst>
          <a:lin ang="270000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5645" tIns="0" rIns="205645" bIns="0" numCol="1" spcCol="1270" anchor="ctr" anchorCtr="0">
          <a:noAutofit/>
        </a:bodyPr>
        <a:lstStyle/>
        <a:p>
          <a:pPr marL="0" lvl="0" indent="0" algn="ctr" defTabSz="1066800">
            <a:lnSpc>
              <a:spcPct val="90000"/>
            </a:lnSpc>
            <a:spcBef>
              <a:spcPct val="0"/>
            </a:spcBef>
            <a:spcAft>
              <a:spcPct val="35000"/>
            </a:spcAft>
            <a:buNone/>
          </a:pPr>
          <a:r>
            <a:rPr lang="en-US" altLang="ja-JP" sz="2400" b="1" kern="1200" dirty="0">
              <a:latin typeface="+mn-ea"/>
              <a:ea typeface="+mn-ea"/>
            </a:rPr>
            <a:t>FCFS</a:t>
          </a:r>
          <a:r>
            <a:rPr lang="ja-JP" altLang="en-US" sz="2400" b="1" kern="1200">
              <a:latin typeface="+mn-ea"/>
              <a:ea typeface="+mn-ea"/>
            </a:rPr>
            <a:t>オファー</a:t>
          </a:r>
          <a:endParaRPr lang="ja-JP" sz="2400" b="1" kern="1200">
            <a:latin typeface="+mn-ea"/>
            <a:ea typeface="+mn-ea"/>
          </a:endParaRPr>
        </a:p>
      </dsp:txBody>
      <dsp:txXfrm>
        <a:off x="203769" y="3770263"/>
        <a:ext cx="2880023" cy="719991"/>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1" y="0"/>
            <a:ext cx="4341443" cy="345605"/>
          </a:xfrm>
          <a:prstGeom prst="rect">
            <a:avLst/>
          </a:prstGeom>
        </p:spPr>
        <p:txBody>
          <a:bodyPr vert="horz" lIns="96606" tIns="48303" rIns="96606" bIns="48303" rtlCol="0"/>
          <a:lstStyle>
            <a:lvl1pPr algn="l">
              <a:defRPr sz="1300"/>
            </a:lvl1pPr>
          </a:lstStyle>
          <a:p>
            <a:endParaRPr kumimoji="1" lang="ja-JP" altLang="en-US"/>
          </a:p>
        </p:txBody>
      </p:sp>
      <p:sp>
        <p:nvSpPr>
          <p:cNvPr id="3" name="日付プレースホルダー 2"/>
          <p:cNvSpPr>
            <a:spLocks noGrp="1"/>
          </p:cNvSpPr>
          <p:nvPr>
            <p:ph type="dt" idx="1"/>
          </p:nvPr>
        </p:nvSpPr>
        <p:spPr>
          <a:xfrm>
            <a:off x="5674952" y="0"/>
            <a:ext cx="4341443" cy="345605"/>
          </a:xfrm>
          <a:prstGeom prst="rect">
            <a:avLst/>
          </a:prstGeom>
        </p:spPr>
        <p:txBody>
          <a:bodyPr vert="horz" lIns="96606" tIns="48303" rIns="96606" bIns="48303" rtlCol="0"/>
          <a:lstStyle>
            <a:lvl1pPr algn="r">
              <a:defRPr sz="1300"/>
            </a:lvl1pPr>
          </a:lstStyle>
          <a:p>
            <a:fld id="{8F42CAA4-8B4B-43D0-B354-5BA8D44BA82D}" type="datetimeFigureOut">
              <a:rPr kumimoji="1" lang="ja-JP" altLang="en-US" smtClean="0"/>
              <a:pPr/>
              <a:t>2022/8/17</a:t>
            </a:fld>
            <a:endParaRPr kumimoji="1" lang="ja-JP" altLang="en-US"/>
          </a:p>
        </p:txBody>
      </p:sp>
      <p:sp>
        <p:nvSpPr>
          <p:cNvPr id="4" name="スライド イメージ プレースホルダー 3"/>
          <p:cNvSpPr>
            <a:spLocks noGrp="1" noRot="1" noChangeAspect="1"/>
          </p:cNvSpPr>
          <p:nvPr>
            <p:ph type="sldImg" idx="2"/>
          </p:nvPr>
        </p:nvSpPr>
        <p:spPr>
          <a:xfrm>
            <a:off x="3459163" y="860425"/>
            <a:ext cx="3100387" cy="2325688"/>
          </a:xfrm>
          <a:prstGeom prst="rect">
            <a:avLst/>
          </a:prstGeom>
          <a:noFill/>
          <a:ln w="12700">
            <a:solidFill>
              <a:prstClr val="black"/>
            </a:solidFill>
          </a:ln>
        </p:spPr>
        <p:txBody>
          <a:bodyPr vert="horz" lIns="96606" tIns="48303" rIns="96606" bIns="48303" rtlCol="0" anchor="ctr"/>
          <a:lstStyle/>
          <a:p>
            <a:endParaRPr lang="ja-JP" altLang="en-US"/>
          </a:p>
        </p:txBody>
      </p:sp>
      <p:sp>
        <p:nvSpPr>
          <p:cNvPr id="5" name="ノート プレースホルダー 4"/>
          <p:cNvSpPr>
            <a:spLocks noGrp="1"/>
          </p:cNvSpPr>
          <p:nvPr>
            <p:ph type="body" sz="quarter" idx="3"/>
          </p:nvPr>
        </p:nvSpPr>
        <p:spPr>
          <a:xfrm>
            <a:off x="1001872" y="3314929"/>
            <a:ext cx="8014970" cy="2712214"/>
          </a:xfrm>
          <a:prstGeom prst="rect">
            <a:avLst/>
          </a:prstGeom>
        </p:spPr>
        <p:txBody>
          <a:bodyPr vert="horz" lIns="96606" tIns="48303" rIns="96606" bIns="48303"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1" y="6542560"/>
            <a:ext cx="4341443" cy="345603"/>
          </a:xfrm>
          <a:prstGeom prst="rect">
            <a:avLst/>
          </a:prstGeom>
        </p:spPr>
        <p:txBody>
          <a:bodyPr vert="horz" lIns="96606" tIns="48303" rIns="96606" bIns="48303" rtlCol="0" anchor="b"/>
          <a:lstStyle>
            <a:lvl1pPr algn="l">
              <a:defRPr sz="1300"/>
            </a:lvl1pPr>
          </a:lstStyle>
          <a:p>
            <a:endParaRPr kumimoji="1" lang="ja-JP" altLang="en-US"/>
          </a:p>
        </p:txBody>
      </p:sp>
      <p:sp>
        <p:nvSpPr>
          <p:cNvPr id="7" name="スライド番号プレースホルダー 6"/>
          <p:cNvSpPr>
            <a:spLocks noGrp="1"/>
          </p:cNvSpPr>
          <p:nvPr>
            <p:ph type="sldNum" sz="quarter" idx="5"/>
          </p:nvPr>
        </p:nvSpPr>
        <p:spPr>
          <a:xfrm>
            <a:off x="5674952" y="6542560"/>
            <a:ext cx="4341443" cy="345603"/>
          </a:xfrm>
          <a:prstGeom prst="rect">
            <a:avLst/>
          </a:prstGeom>
        </p:spPr>
        <p:txBody>
          <a:bodyPr vert="horz" lIns="96606" tIns="48303" rIns="96606" bIns="48303" rtlCol="0" anchor="b"/>
          <a:lstStyle>
            <a:lvl1pPr algn="r">
              <a:defRPr sz="1300"/>
            </a:lvl1pPr>
          </a:lstStyle>
          <a:p>
            <a:fld id="{830C1FD1-52B1-4167-BE0B-423B8B082ECB}" type="slidenum">
              <a:rPr kumimoji="1" lang="ja-JP" altLang="en-US" smtClean="0"/>
              <a:pPr/>
              <a:t>‹#›</a:t>
            </a:fld>
            <a:endParaRPr kumimoji="1" lang="ja-JP" altLang="en-US"/>
          </a:p>
        </p:txBody>
      </p:sp>
    </p:spTree>
    <p:extLst>
      <p:ext uri="{BB962C8B-B14F-4D97-AF65-F5344CB8AC3E}">
        <p14:creationId xmlns:p14="http://schemas.microsoft.com/office/powerpoint/2010/main" val="2133089219"/>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solidFill>
                  <a:srgbClr val="DE2726"/>
                </a:solidFill>
              </a:rPr>
              <a:t>皆様、本日はご参加いただきありがとうございます。説明を担当します</a:t>
            </a:r>
            <a:r>
              <a:rPr kumimoji="1" lang="en-US" altLang="ja-JP" dirty="0">
                <a:solidFill>
                  <a:srgbClr val="DE2726"/>
                </a:solidFill>
              </a:rPr>
              <a:t>IAESTE</a:t>
            </a:r>
            <a:r>
              <a:rPr kumimoji="1" lang="ja-JP" altLang="en-US" dirty="0">
                <a:solidFill>
                  <a:srgbClr val="DE2726"/>
                </a:solidFill>
              </a:rPr>
              <a:t>学生委員の〇〇です。</a:t>
            </a:r>
          </a:p>
          <a:p>
            <a:r>
              <a:rPr kumimoji="1" lang="ja-JP" altLang="en-US" dirty="0">
                <a:solidFill>
                  <a:srgbClr val="DE2726"/>
                </a:solidFill>
              </a:rPr>
              <a:t>どうぞよろしくお願いいたします。</a:t>
            </a:r>
          </a:p>
          <a:p>
            <a:r>
              <a:rPr kumimoji="1" lang="ja-JP" altLang="en-US" dirty="0">
                <a:solidFill>
                  <a:srgbClr val="DE2726"/>
                </a:solidFill>
              </a:rPr>
              <a:t>それでは</a:t>
            </a:r>
            <a:r>
              <a:rPr kumimoji="1" lang="en-US" altLang="ja-JP" dirty="0">
                <a:solidFill>
                  <a:srgbClr val="DE2726"/>
                </a:solidFill>
              </a:rPr>
              <a:t>IAESTE</a:t>
            </a:r>
            <a:r>
              <a:rPr kumimoji="1" lang="ja-JP" altLang="en-US" dirty="0">
                <a:solidFill>
                  <a:srgbClr val="DE2726"/>
                </a:solidFill>
              </a:rPr>
              <a:t>海外インターンシッププログラムについて説明いたします。</a:t>
            </a:r>
          </a:p>
          <a:p>
            <a:endParaRPr kumimoji="1" lang="ja-JP" altLang="en-US" dirty="0"/>
          </a:p>
        </p:txBody>
      </p:sp>
    </p:spTree>
    <p:extLst>
      <p:ext uri="{BB962C8B-B14F-4D97-AF65-F5344CB8AC3E}">
        <p14:creationId xmlns:p14="http://schemas.microsoft.com/office/powerpoint/2010/main" val="14174951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一般的な海外インターンシップは研修期間が決まっていて、休学等の措置をとらなければいけないこともあります。</a:t>
            </a:r>
          </a:p>
        </p:txBody>
      </p:sp>
    </p:spTree>
    <p:extLst>
      <p:ext uri="{BB962C8B-B14F-4D97-AF65-F5344CB8AC3E}">
        <p14:creationId xmlns:p14="http://schemas.microsoft.com/office/powerpoint/2010/main" val="29175431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ですが、本プログラムでは、長期休暇程度の休みを利用したインターンも可能で、</a:t>
            </a:r>
            <a:r>
              <a:rPr kumimoji="1" lang="en-US" altLang="ja-JP" dirty="0"/>
              <a:t>8</a:t>
            </a:r>
            <a:r>
              <a:rPr kumimoji="1" lang="ja-JP" altLang="en-US" dirty="0"/>
              <a:t>から</a:t>
            </a:r>
            <a:r>
              <a:rPr kumimoji="1" lang="en-US" altLang="ja-JP" dirty="0"/>
              <a:t>52</a:t>
            </a:r>
            <a:r>
              <a:rPr kumimoji="1" lang="ja-JP" altLang="en-US" dirty="0"/>
              <a:t>週間で自由に研修期間を選ぶことができます。</a:t>
            </a:r>
            <a:endParaRPr kumimoji="1" lang="en-US" altLang="ja-JP" dirty="0"/>
          </a:p>
          <a:p>
            <a:r>
              <a:rPr kumimoji="1" lang="ja-JP" altLang="en-US" b="1" dirty="0"/>
              <a:t>ただし，中には，研修期間を自由に選べない国もありますので、ご注意ください．</a:t>
            </a:r>
          </a:p>
        </p:txBody>
      </p:sp>
    </p:spTree>
    <p:extLst>
      <p:ext uri="{BB962C8B-B14F-4D97-AF65-F5344CB8AC3E}">
        <p14:creationId xmlns:p14="http://schemas.microsoft.com/office/powerpoint/2010/main" val="28772881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インターンの最中は，現地の</a:t>
            </a:r>
            <a:r>
              <a:rPr kumimoji="1" lang="en-US" altLang="ja-JP" dirty="0"/>
              <a:t>IAESTE</a:t>
            </a:r>
            <a:r>
              <a:rPr kumimoji="1" lang="ja-JP" altLang="en-US" dirty="0"/>
              <a:t>学生委員が身の回りのことについてサポートいたします。</a:t>
            </a:r>
            <a:endParaRPr kumimoji="1" lang="en-US" altLang="ja-JP" dirty="0"/>
          </a:p>
          <a:p>
            <a:r>
              <a:rPr kumimoji="1" lang="ja-JP" altLang="en-US" dirty="0"/>
              <a:t>例にある通り些細なことから、休日のイベント開催まで、研修だけでなくその国についてより一層見聞を広めることができます。</a:t>
            </a:r>
          </a:p>
        </p:txBody>
      </p:sp>
    </p:spTree>
    <p:extLst>
      <p:ext uri="{BB962C8B-B14F-4D97-AF65-F5344CB8AC3E}">
        <p14:creationId xmlns:p14="http://schemas.microsoft.com/office/powerpoint/2010/main" val="36994858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また、研修中だけでなく、出発前には</a:t>
            </a:r>
            <a:r>
              <a:rPr kumimoji="1" lang="en-US" altLang="ja-JP" dirty="0"/>
              <a:t>OB</a:t>
            </a:r>
            <a:r>
              <a:rPr kumimoji="1" lang="ja-JP" altLang="en-US" dirty="0"/>
              <a:t>・</a:t>
            </a:r>
            <a:r>
              <a:rPr kumimoji="1" lang="en-US" altLang="ja-JP" dirty="0"/>
              <a:t>OG</a:t>
            </a:r>
            <a:r>
              <a:rPr kumimoji="1" lang="ja-JP" altLang="en-US" dirty="0"/>
              <a:t>をお招きしてご講演いただく派遣準備会や、</a:t>
            </a:r>
            <a:endParaRPr kumimoji="1" lang="en-US" altLang="ja-JP" dirty="0"/>
          </a:p>
          <a:p>
            <a:r>
              <a:rPr kumimoji="1" lang="ja-JP" altLang="en-US" dirty="0"/>
              <a:t>帰国後にはご自分の経験されたことをほかのインターン生と共有・発表していただける派遣報告会という企画も実施しております。</a:t>
            </a:r>
          </a:p>
          <a:p>
            <a:endParaRPr kumimoji="1" lang="ja-JP" altLang="en-US" dirty="0"/>
          </a:p>
          <a:p>
            <a:endParaRPr kumimoji="1" lang="ja-JP" altLang="en-US" dirty="0"/>
          </a:p>
        </p:txBody>
      </p:sp>
    </p:spTree>
    <p:extLst>
      <p:ext uri="{BB962C8B-B14F-4D97-AF65-F5344CB8AC3E}">
        <p14:creationId xmlns:p14="http://schemas.microsoft.com/office/powerpoint/2010/main" val="11071970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現地の学生委員とはもちろん、同じく</a:t>
            </a:r>
            <a:r>
              <a:rPr kumimoji="1" lang="en-US" altLang="ja-JP" dirty="0"/>
              <a:t>IAESTE</a:t>
            </a:r>
            <a:r>
              <a:rPr kumimoji="1" lang="ja-JP" altLang="en-US" dirty="0"/>
              <a:t>を利用して研修に来ている他国の学生たちと交流を深めることができます。</a:t>
            </a:r>
          </a:p>
        </p:txBody>
      </p:sp>
    </p:spTree>
    <p:extLst>
      <p:ext uri="{BB962C8B-B14F-4D97-AF65-F5344CB8AC3E}">
        <p14:creationId xmlns:p14="http://schemas.microsoft.com/office/powerpoint/2010/main" val="10095150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最後に，応募から研修までの流れを説明します．</a:t>
            </a:r>
          </a:p>
        </p:txBody>
      </p:sp>
    </p:spTree>
    <p:extLst>
      <p:ext uri="{BB962C8B-B14F-4D97-AF65-F5344CB8AC3E}">
        <p14:creationId xmlns:p14="http://schemas.microsoft.com/office/powerpoint/2010/main" val="12546150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defTabSz="966064">
              <a:defRPr/>
            </a:pPr>
            <a:r>
              <a:rPr kumimoji="1" lang="ja-JP" altLang="en-US" dirty="0"/>
              <a:t>対象者は、研修時に日本の大学の理系分野を中心とした、経営、マーケティングなどを専攻している、学部３年生以上の方となります。</a:t>
            </a:r>
            <a:endParaRPr kumimoji="1" lang="en-US" altLang="ja-JP" dirty="0"/>
          </a:p>
          <a:p>
            <a:pPr defTabSz="966064">
              <a:defRPr/>
            </a:pPr>
            <a:r>
              <a:rPr kumimoji="1" lang="ja-JP" altLang="en-US" dirty="0"/>
              <a:t>従って、現在２年生以上の学生は受験資格をもっている、ということになります。</a:t>
            </a:r>
            <a:endParaRPr kumimoji="1" lang="en-US" altLang="ja-JP" dirty="0"/>
          </a:p>
          <a:p>
            <a:pPr defTabSz="966064">
              <a:defRPr/>
            </a:pPr>
            <a:endParaRPr kumimoji="1" lang="en-US" altLang="ja-JP" dirty="0"/>
          </a:p>
          <a:p>
            <a:pPr defTabSz="966064">
              <a:defRPr/>
            </a:pPr>
            <a:r>
              <a:rPr kumimoji="1" lang="ja-JP" altLang="en-US" b="1" dirty="0">
                <a:solidFill>
                  <a:srgbClr val="FF0000"/>
                </a:solidFill>
              </a:rPr>
              <a:t>欧州先進国は学部 </a:t>
            </a:r>
            <a:r>
              <a:rPr kumimoji="1" lang="en-US" altLang="ja-JP" b="1" dirty="0">
                <a:solidFill>
                  <a:srgbClr val="FF0000"/>
                </a:solidFill>
              </a:rPr>
              <a:t>3〜4 </a:t>
            </a:r>
            <a:r>
              <a:rPr kumimoji="1" lang="ja-JP" altLang="en-US" b="1" dirty="0">
                <a:solidFill>
                  <a:srgbClr val="FF0000"/>
                </a:solidFill>
              </a:rPr>
              <a:t>年修了レベルのスキルが必要な受入機関が多く、受入審査の際にオンラインや電話インタビューが入る国が多いです。</a:t>
            </a:r>
            <a:endParaRPr kumimoji="1" lang="en-US" altLang="ja-JP" b="1" dirty="0">
              <a:solidFill>
                <a:srgbClr val="FF0000"/>
              </a:solidFill>
            </a:endParaRPr>
          </a:p>
          <a:p>
            <a:pPr defTabSz="966064">
              <a:defRPr/>
            </a:pPr>
            <a:endParaRPr kumimoji="1" lang="en-US" altLang="ja-JP" b="1" dirty="0">
              <a:solidFill>
                <a:srgbClr val="FF0000"/>
              </a:solidFill>
            </a:endParaRPr>
          </a:p>
          <a:p>
            <a:pPr defTabSz="966064">
              <a:defRPr/>
            </a:pPr>
            <a:r>
              <a:rPr kumimoji="1" lang="ja-JP" altLang="en-US" dirty="0"/>
              <a:t>研修先は，企業や大学で，研修地域のみ指定して，</a:t>
            </a:r>
            <a:endParaRPr kumimoji="1" lang="en-US" altLang="ja-JP" dirty="0"/>
          </a:p>
          <a:p>
            <a:pPr defTabSz="966064">
              <a:defRPr/>
            </a:pPr>
            <a:r>
              <a:rPr kumimoji="1" lang="ja-JP" altLang="en-US" dirty="0"/>
              <a:t>期間は </a:t>
            </a:r>
            <a:r>
              <a:rPr kumimoji="1" lang="en-US" altLang="ja-JP" dirty="0"/>
              <a:t>8</a:t>
            </a:r>
            <a:r>
              <a:rPr kumimoji="1" lang="ja-JP" altLang="en-US" dirty="0"/>
              <a:t> から </a:t>
            </a:r>
            <a:r>
              <a:rPr kumimoji="1" lang="en-US" altLang="ja-JP" dirty="0"/>
              <a:t>52</a:t>
            </a:r>
            <a:r>
              <a:rPr kumimoji="1" lang="ja-JP" altLang="en-US" dirty="0"/>
              <a:t> 週間から選べます．</a:t>
            </a:r>
          </a:p>
          <a:p>
            <a:endParaRPr kumimoji="1" lang="ja-JP" altLang="en-US" dirty="0"/>
          </a:p>
        </p:txBody>
      </p:sp>
    </p:spTree>
    <p:extLst>
      <p:ext uri="{BB962C8B-B14F-4D97-AF65-F5344CB8AC3E}">
        <p14:creationId xmlns:p14="http://schemas.microsoft.com/office/powerpoint/2010/main" val="7105724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応募方法は大きく</a:t>
            </a:r>
            <a:r>
              <a:rPr kumimoji="1" lang="en-US" altLang="ja-JP" dirty="0"/>
              <a:t>2</a:t>
            </a:r>
            <a:r>
              <a:rPr kumimoji="1" lang="ja-JP" altLang="en-US" dirty="0"/>
              <a:t>つに分かれます。</a:t>
            </a:r>
            <a:endParaRPr kumimoji="1" lang="en-US" altLang="ja-JP" dirty="0"/>
          </a:p>
          <a:p>
            <a:pPr defTabSz="966064">
              <a:defRPr/>
            </a:pPr>
            <a:r>
              <a:rPr kumimoji="1" lang="en-US" altLang="ja-JP" dirty="0"/>
              <a:t>1</a:t>
            </a:r>
            <a:r>
              <a:rPr kumimoji="1" lang="ja-JP" altLang="en-US" dirty="0"/>
              <a:t>つは、</a:t>
            </a:r>
            <a:r>
              <a:rPr kumimoji="1" lang="en-US" altLang="ja-JP" dirty="0"/>
              <a:t>AC</a:t>
            </a:r>
            <a:r>
              <a:rPr kumimoji="1" lang="ja-JP" altLang="en-US" dirty="0"/>
              <a:t>オファーです。</a:t>
            </a:r>
            <a:r>
              <a:rPr kumimoji="1" lang="en-US" altLang="ja-JP" dirty="0"/>
              <a:t>AC</a:t>
            </a:r>
            <a:r>
              <a:rPr kumimoji="1" lang="ja-JP" altLang="en-US" dirty="0"/>
              <a:t>オファーというのは、毎年</a:t>
            </a:r>
            <a:r>
              <a:rPr kumimoji="1" lang="en-US" altLang="ja-JP" dirty="0"/>
              <a:t>1</a:t>
            </a:r>
            <a:r>
              <a:rPr kumimoji="1" lang="ja-JP" altLang="en-US" dirty="0"/>
              <a:t>月中旬から末にかけて、</a:t>
            </a:r>
            <a:r>
              <a:rPr lang="en" altLang="ja-JP" sz="1300" dirty="0"/>
              <a:t>IAESTE</a:t>
            </a:r>
            <a:r>
              <a:rPr lang="ja-JP" altLang="en-US" sz="1300" dirty="0"/>
              <a:t>加盟国の事務局が一堂に会し</a:t>
            </a:r>
            <a:endParaRPr lang="en-US" altLang="ja-JP" sz="1300" dirty="0"/>
          </a:p>
          <a:p>
            <a:pPr defTabSz="966064">
              <a:defRPr/>
            </a:pPr>
            <a:r>
              <a:rPr lang="ja-JP" altLang="en-US" sz="1300" dirty="0"/>
              <a:t>国際総会というものが開催されているのですが、そこで交換されるインターンシップオファーのことを言います。</a:t>
            </a:r>
            <a:endParaRPr lang="ja-JP" altLang="en-US" dirty="0"/>
          </a:p>
          <a:p>
            <a:r>
              <a:rPr kumimoji="1" lang="en-US" altLang="ja-JP" dirty="0"/>
              <a:t>2</a:t>
            </a:r>
            <a:r>
              <a:rPr kumimoji="1" lang="ja-JP" altLang="en-US" dirty="0"/>
              <a:t>つ目は、</a:t>
            </a:r>
            <a:r>
              <a:rPr kumimoji="1" lang="en-US" altLang="ja-JP" dirty="0"/>
              <a:t>COBE(</a:t>
            </a:r>
            <a:r>
              <a:rPr kumimoji="1" lang="ja-JP" altLang="en-US" dirty="0"/>
              <a:t>こうべ</a:t>
            </a:r>
            <a:r>
              <a:rPr kumimoji="1" lang="en-US" altLang="ja-JP" dirty="0"/>
              <a:t>)</a:t>
            </a:r>
            <a:r>
              <a:rPr kumimoji="1" lang="ja-JP" altLang="en-US" dirty="0"/>
              <a:t>オファーです。</a:t>
            </a:r>
            <a:r>
              <a:rPr kumimoji="1" lang="en-US" altLang="ja-JP" dirty="0"/>
              <a:t>COBE</a:t>
            </a:r>
            <a:r>
              <a:rPr kumimoji="1" lang="ja-JP" altLang="en-US" dirty="0"/>
              <a:t>オファーでは、</a:t>
            </a:r>
            <a:r>
              <a:rPr kumimoji="1" lang="en-US" altLang="ja-JP" dirty="0"/>
              <a:t>IAESTE</a:t>
            </a:r>
            <a:r>
              <a:rPr kumimoji="1" lang="ja-JP" altLang="en-US" dirty="0"/>
              <a:t>のシステムに公開されている複数のオファーに応募ができます。</a:t>
            </a:r>
            <a:endParaRPr kumimoji="1" lang="en-US" altLang="ja-JP" dirty="0"/>
          </a:p>
          <a:p>
            <a:pPr defTabSz="966064">
              <a:defRPr/>
            </a:pPr>
            <a:r>
              <a:rPr kumimoji="1" lang="ja-JP" altLang="en-US" dirty="0"/>
              <a:t>最後は</a:t>
            </a:r>
            <a:r>
              <a:rPr kumimoji="1" lang="en-US" altLang="ja-JP" dirty="0"/>
              <a:t>FCFS</a:t>
            </a:r>
            <a:r>
              <a:rPr kumimoji="1" lang="ja-JP" altLang="en-US" dirty="0"/>
              <a:t>オファーです。</a:t>
            </a:r>
            <a:r>
              <a:rPr kumimoji="1" lang="en-US" altLang="ja-JP" dirty="0"/>
              <a:t>FCFS</a:t>
            </a:r>
            <a:r>
              <a:rPr kumimoji="1" lang="ja-JP" altLang="en-US" dirty="0"/>
              <a:t>オファーは、</a:t>
            </a:r>
            <a:r>
              <a:rPr kumimoji="1" lang="en-US" altLang="ja-JP" dirty="0"/>
              <a:t>IAESTE</a:t>
            </a:r>
            <a:r>
              <a:rPr kumimoji="1" lang="ja-JP" altLang="en-US" dirty="0"/>
              <a:t>のシステムに公開されているオファーに一番先に応募した学生が獲得できます。</a:t>
            </a:r>
            <a:endParaRPr kumimoji="1" lang="en-US" altLang="ja-JP" dirty="0"/>
          </a:p>
          <a:p>
            <a:r>
              <a:rPr kumimoji="1" lang="ja-JP" altLang="en-US" dirty="0"/>
              <a:t>以上</a:t>
            </a:r>
            <a:r>
              <a:rPr kumimoji="1" lang="en-US" altLang="ja-JP" dirty="0"/>
              <a:t>3</a:t>
            </a:r>
            <a:r>
              <a:rPr kumimoji="1" lang="ja-JP" altLang="en-US" dirty="0"/>
              <a:t>つより、応募の際に</a:t>
            </a:r>
            <a:r>
              <a:rPr kumimoji="1" lang="en-US" altLang="ja-JP" dirty="0"/>
              <a:t>AC</a:t>
            </a:r>
            <a:r>
              <a:rPr kumimoji="1" lang="ja-JP" altLang="en-US" dirty="0"/>
              <a:t>オファー又は</a:t>
            </a:r>
            <a:r>
              <a:rPr kumimoji="1" lang="en-US" altLang="ja-JP" dirty="0"/>
              <a:t>COBE</a:t>
            </a:r>
            <a:r>
              <a:rPr kumimoji="1" lang="ja-JP" altLang="en-US" dirty="0"/>
              <a:t>と</a:t>
            </a:r>
            <a:r>
              <a:rPr kumimoji="1" lang="en-US" altLang="ja-JP" dirty="0"/>
              <a:t>FCFS</a:t>
            </a:r>
            <a:r>
              <a:rPr kumimoji="1" lang="ja-JP" altLang="en-US" dirty="0"/>
              <a:t>オファーのどちらかを選んでいただきます。</a:t>
            </a:r>
          </a:p>
        </p:txBody>
      </p:sp>
    </p:spTree>
    <p:extLst>
      <p:ext uri="{BB962C8B-B14F-4D97-AF65-F5344CB8AC3E}">
        <p14:creationId xmlns:p14="http://schemas.microsoft.com/office/powerpoint/2010/main" val="263388122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続いて、</a:t>
            </a:r>
            <a:r>
              <a:rPr kumimoji="1" lang="en-US" altLang="ja-JP" dirty="0"/>
              <a:t>2020</a:t>
            </a:r>
            <a:r>
              <a:rPr kumimoji="1" lang="ja-JP" altLang="en-US" dirty="0"/>
              <a:t>年より始まりましたリモートインターンシップについて説明いたします。</a:t>
            </a:r>
            <a:endParaRPr kumimoji="1" lang="en-US" altLang="ja-JP" dirty="0"/>
          </a:p>
          <a:p>
            <a:r>
              <a:rPr kumimoji="1" lang="ja-JP" altLang="en-US" dirty="0"/>
              <a:t>リモートインターンシップは日本にいながら研修を行い、受入機関とはオンラインでミーティングを行います。</a:t>
            </a:r>
            <a:endParaRPr kumimoji="1" lang="en-US" altLang="ja-JP" dirty="0"/>
          </a:p>
          <a:p>
            <a:r>
              <a:rPr kumimoji="1" lang="en-US" altLang="ja-JP" dirty="0"/>
              <a:t>Covid-19</a:t>
            </a:r>
            <a:r>
              <a:rPr kumimoji="1" lang="ja-JP" altLang="en-US" dirty="0"/>
              <a:t>の影響により</a:t>
            </a:r>
            <a:r>
              <a:rPr kumimoji="1" lang="en-US" altLang="ja-JP" dirty="0"/>
              <a:t>2021</a:t>
            </a:r>
            <a:r>
              <a:rPr kumimoji="1" lang="ja-JP" altLang="en-US" dirty="0"/>
              <a:t>年度より、リモートインターンシップを行う学生もいます。</a:t>
            </a:r>
            <a:endParaRPr kumimoji="1" lang="en-US" altLang="ja-JP" dirty="0"/>
          </a:p>
          <a:p>
            <a:r>
              <a:rPr kumimoji="1" lang="ja-JP" altLang="en-US" dirty="0"/>
              <a:t>研修分野はコンピュータサイエンス系が多く滞在費支給はなく無給で与えられた研修内容をこなします。</a:t>
            </a:r>
            <a:endParaRPr kumimoji="1" lang="en-US" altLang="ja-JP" dirty="0"/>
          </a:p>
          <a:p>
            <a:r>
              <a:rPr kumimoji="1" lang="ja-JP" altLang="en-US" dirty="0"/>
              <a:t>リモートを希望する場合は先程のスライドで紹介した</a:t>
            </a:r>
            <a:r>
              <a:rPr kumimoji="1" lang="en-US" altLang="ja-JP" dirty="0"/>
              <a:t>COBE/FCFS</a:t>
            </a:r>
            <a:r>
              <a:rPr kumimoji="1" lang="ja-JP" altLang="en-US" dirty="0"/>
              <a:t>オファーを選んでください。</a:t>
            </a:r>
            <a:endParaRPr kumimoji="1" lang="en-US" altLang="ja-JP" dirty="0"/>
          </a:p>
          <a:p>
            <a:r>
              <a:rPr kumimoji="1" lang="ja-JP" altLang="en-US" dirty="0"/>
              <a:t>リモートインターンシップをご希望の場合、この後紹介するプログラム参加料から</a:t>
            </a:r>
            <a:r>
              <a:rPr kumimoji="1" lang="en-US" altLang="ja-JP" dirty="0"/>
              <a:t>2</a:t>
            </a:r>
            <a:r>
              <a:rPr kumimoji="1" lang="ja-JP" altLang="en-US" dirty="0"/>
              <a:t>万</a:t>
            </a:r>
            <a:r>
              <a:rPr kumimoji="1" lang="en-US" altLang="ja-JP" dirty="0"/>
              <a:t>5000</a:t>
            </a:r>
            <a:r>
              <a:rPr kumimoji="1" lang="ja-JP" altLang="en-US" dirty="0"/>
              <a:t>円が返金されます。</a:t>
            </a:r>
          </a:p>
          <a:p>
            <a:endParaRPr kumimoji="1" lang="ja-JP" altLang="en-US" dirty="0"/>
          </a:p>
        </p:txBody>
      </p:sp>
      <p:sp>
        <p:nvSpPr>
          <p:cNvPr id="4" name="スライド番号プレースホルダー 3"/>
          <p:cNvSpPr>
            <a:spLocks noGrp="1"/>
          </p:cNvSpPr>
          <p:nvPr>
            <p:ph type="sldNum" sz="quarter" idx="5"/>
          </p:nvPr>
        </p:nvSpPr>
        <p:spPr/>
        <p:txBody>
          <a:bodyPr/>
          <a:lstStyle/>
          <a:p>
            <a:fld id="{830C1FD1-52B1-4167-BE0B-423B8B082ECB}" type="slidenum">
              <a:rPr kumimoji="1" lang="ja-JP" altLang="en-US" smtClean="0"/>
              <a:pPr/>
              <a:t>18</a:t>
            </a:fld>
            <a:endParaRPr kumimoji="1" lang="ja-JP" altLang="en-US"/>
          </a:p>
        </p:txBody>
      </p:sp>
    </p:spTree>
    <p:extLst>
      <p:ext uri="{BB962C8B-B14F-4D97-AF65-F5344CB8AC3E}">
        <p14:creationId xmlns:p14="http://schemas.microsoft.com/office/powerpoint/2010/main" val="13126659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事務局のサポートを希望した場合の</a:t>
            </a:r>
            <a:r>
              <a:rPr kumimoji="1" lang="en-US" altLang="ja-JP" dirty="0"/>
              <a:t>IAESTE</a:t>
            </a:r>
            <a:r>
              <a:rPr kumimoji="1" lang="ja-JP" altLang="en-US" dirty="0"/>
              <a:t>プログラム参加費は，このようになっています．</a:t>
            </a:r>
            <a:endParaRPr kumimoji="1" lang="en-US" altLang="ja-JP" dirty="0"/>
          </a:p>
          <a:p>
            <a:r>
              <a:rPr kumimoji="1" lang="ja-JP" altLang="en-US" b="1" dirty="0"/>
              <a:t>大学会員校生</a:t>
            </a:r>
            <a:r>
              <a:rPr kumimoji="1" lang="ja-JP" altLang="en-US" dirty="0"/>
              <a:t>は </a:t>
            </a:r>
            <a:r>
              <a:rPr kumimoji="1" lang="ja-JP" altLang="en-US" b="1" dirty="0"/>
              <a:t>５</a:t>
            </a:r>
            <a:r>
              <a:rPr kumimoji="1" lang="en-US" altLang="ja-JP" b="1" dirty="0"/>
              <a:t>5,000</a:t>
            </a:r>
            <a:r>
              <a:rPr kumimoji="1" lang="en-US" altLang="ja-JP" dirty="0"/>
              <a:t> </a:t>
            </a:r>
            <a:r>
              <a:rPr kumimoji="1" lang="ja-JP" altLang="en-US" dirty="0"/>
              <a:t>円，一般生は</a:t>
            </a:r>
            <a:r>
              <a:rPr kumimoji="1" lang="en-US" altLang="ja-JP" dirty="0"/>
              <a:t> </a:t>
            </a:r>
            <a:r>
              <a:rPr kumimoji="1" lang="en-US" altLang="ja-JP" b="1" dirty="0"/>
              <a:t>110,000</a:t>
            </a:r>
            <a:r>
              <a:rPr kumimoji="1" lang="en-US" altLang="ja-JP" dirty="0"/>
              <a:t> </a:t>
            </a:r>
            <a:r>
              <a:rPr kumimoji="1" lang="ja-JP" altLang="en-US" dirty="0"/>
              <a:t>円です．</a:t>
            </a:r>
            <a:endParaRPr kumimoji="1" lang="en-US" altLang="ja-JP" dirty="0"/>
          </a:p>
          <a:p>
            <a:endParaRPr kumimoji="1" lang="ja-JP" altLang="en-US" dirty="0"/>
          </a:p>
        </p:txBody>
      </p:sp>
    </p:spTree>
    <p:extLst>
      <p:ext uri="{BB962C8B-B14F-4D97-AF65-F5344CB8AC3E}">
        <p14:creationId xmlns:p14="http://schemas.microsoft.com/office/powerpoint/2010/main" val="8098039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これから</a:t>
            </a:r>
            <a:r>
              <a:rPr lang="en-US" altLang="ja-JP" dirty="0"/>
              <a:t>IAESTE</a:t>
            </a:r>
            <a:r>
              <a:rPr lang="ja-JP" altLang="en-US" dirty="0"/>
              <a:t>について大きく</a:t>
            </a:r>
            <a:r>
              <a:rPr lang="en-US" altLang="ja-JP" dirty="0"/>
              <a:t>3</a:t>
            </a:r>
            <a:r>
              <a:rPr lang="ja-JP" altLang="en-US" dirty="0"/>
              <a:t>つに分けて、説明を進めてまいります。</a:t>
            </a:r>
            <a:endParaRPr lang="en-US" altLang="ja-JP" dirty="0"/>
          </a:p>
          <a:p>
            <a:r>
              <a:rPr kumimoji="1" lang="ja-JP" altLang="en-US" dirty="0"/>
              <a:t>はじめに</a:t>
            </a:r>
            <a:r>
              <a:rPr kumimoji="1" lang="en-US" altLang="ja-JP" dirty="0"/>
              <a:t>IAESTE</a:t>
            </a:r>
            <a:r>
              <a:rPr kumimoji="1" lang="ja-JP" altLang="en-US" dirty="0"/>
              <a:t>とは一体どのような組織であるか、次に</a:t>
            </a:r>
            <a:r>
              <a:rPr kumimoji="1" lang="en-US" altLang="ja-JP" dirty="0"/>
              <a:t>IAESTE</a:t>
            </a:r>
            <a:r>
              <a:rPr lang="ja-JP" altLang="en-US" dirty="0"/>
              <a:t>のプログラムとは一体どの様なものであるか、</a:t>
            </a:r>
            <a:endParaRPr lang="en-US" altLang="ja-JP" dirty="0"/>
          </a:p>
          <a:p>
            <a:r>
              <a:rPr lang="ja-JP" altLang="en-US" dirty="0"/>
              <a:t>その後に</a:t>
            </a:r>
            <a:r>
              <a:rPr lang="en-US" altLang="ja-JP" dirty="0"/>
              <a:t>IAESTE</a:t>
            </a:r>
            <a:r>
              <a:rPr lang="ja-JP" altLang="en-US" dirty="0"/>
              <a:t>のプログラムに参加する際の簡単な流れ、この</a:t>
            </a:r>
            <a:r>
              <a:rPr lang="en-US" altLang="ja-JP" dirty="0"/>
              <a:t>3</a:t>
            </a:r>
            <a:r>
              <a:rPr lang="ja-JP" altLang="en-US" dirty="0"/>
              <a:t>点について説明させていただきます。</a:t>
            </a:r>
            <a:endParaRPr lang="en-US" altLang="ja-JP" dirty="0"/>
          </a:p>
          <a:p>
            <a:endParaRPr kumimoji="1" lang="ja-JP" altLang="en-US" dirty="0"/>
          </a:p>
        </p:txBody>
      </p:sp>
    </p:spTree>
    <p:extLst>
      <p:ext uri="{BB962C8B-B14F-4D97-AF65-F5344CB8AC3E}">
        <p14:creationId xmlns:p14="http://schemas.microsoft.com/office/powerpoint/2010/main" val="58384131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続いて、事務局のサポートを希望しなかった場合の</a:t>
            </a:r>
            <a:r>
              <a:rPr kumimoji="1" lang="en-US" altLang="ja-JP" dirty="0"/>
              <a:t>IAESTE</a:t>
            </a:r>
            <a:r>
              <a:rPr kumimoji="1" lang="ja-JP" altLang="en-US" dirty="0"/>
              <a:t>プログラム参加費は，このようになっています．</a:t>
            </a:r>
            <a:endParaRPr kumimoji="1" lang="en-US" altLang="ja-JP" dirty="0"/>
          </a:p>
          <a:p>
            <a:r>
              <a:rPr kumimoji="1" lang="ja-JP" altLang="en-US" b="1" dirty="0"/>
              <a:t>大学会員校生</a:t>
            </a:r>
            <a:r>
              <a:rPr kumimoji="1" lang="ja-JP" altLang="en-US" dirty="0"/>
              <a:t>は </a:t>
            </a:r>
            <a:r>
              <a:rPr kumimoji="1" lang="en-US" altLang="ja-JP" dirty="0"/>
              <a:t>3</a:t>
            </a:r>
            <a:r>
              <a:rPr kumimoji="1" lang="en-US" altLang="ja-JP" b="1" dirty="0"/>
              <a:t>0,000</a:t>
            </a:r>
            <a:r>
              <a:rPr kumimoji="1" lang="en-US" altLang="ja-JP" dirty="0"/>
              <a:t> </a:t>
            </a:r>
            <a:r>
              <a:rPr kumimoji="1" lang="ja-JP" altLang="en-US" dirty="0"/>
              <a:t>円，一般生は</a:t>
            </a:r>
            <a:r>
              <a:rPr kumimoji="1" lang="en-US" altLang="ja-JP" dirty="0"/>
              <a:t> </a:t>
            </a:r>
            <a:r>
              <a:rPr kumimoji="1" lang="en-US" altLang="ja-JP" b="1" dirty="0"/>
              <a:t>60,000</a:t>
            </a:r>
            <a:r>
              <a:rPr kumimoji="1" lang="en-US" altLang="ja-JP" dirty="0"/>
              <a:t> </a:t>
            </a:r>
            <a:r>
              <a:rPr kumimoji="1" lang="ja-JP" altLang="en-US" dirty="0"/>
              <a:t>円です．</a:t>
            </a:r>
            <a:endParaRPr kumimoji="1" lang="en-US" altLang="ja-JP" dirty="0"/>
          </a:p>
          <a:p>
            <a:r>
              <a:rPr lang="ja-JP" altLang="en-US" sz="1300" dirty="0"/>
              <a:t>なお、</a:t>
            </a:r>
            <a:r>
              <a:rPr lang="ja-JP" altLang="ja-JP" sz="1300" dirty="0"/>
              <a:t>事務局</a:t>
            </a:r>
            <a:r>
              <a:rPr lang="ja-JP" altLang="en-US" sz="1300" dirty="0"/>
              <a:t>の</a:t>
            </a:r>
            <a:r>
              <a:rPr lang="ja-JP" altLang="ja-JP" sz="1300" dirty="0"/>
              <a:t>サポートを希望しない学生が</a:t>
            </a:r>
            <a:r>
              <a:rPr lang="ja-JP" altLang="en-US" sz="1300" dirty="0"/>
              <a:t>、</a:t>
            </a:r>
            <a:r>
              <a:rPr lang="ja-JP" altLang="ja-JP" sz="1300" dirty="0"/>
              <a:t>途中から事務局のサポートを受ける場合には、差額</a:t>
            </a:r>
            <a:r>
              <a:rPr lang="ja-JP" altLang="en-US" sz="1300" dirty="0"/>
              <a:t>の支払いが発生します。</a:t>
            </a:r>
            <a:endParaRPr kumimoji="1" lang="ja-JP" altLang="en-US" dirty="0"/>
          </a:p>
        </p:txBody>
      </p:sp>
    </p:spTree>
    <p:extLst>
      <p:ext uri="{BB962C8B-B14F-4D97-AF65-F5344CB8AC3E}">
        <p14:creationId xmlns:p14="http://schemas.microsoft.com/office/powerpoint/2010/main" val="259929030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大学会員校生，というのは，こちらの大学に所属されている学生です。</a:t>
            </a:r>
            <a:endParaRPr kumimoji="1" lang="en-US" altLang="ja-JP" dirty="0"/>
          </a:p>
          <a:p>
            <a:endParaRPr kumimoji="1" lang="ja-JP" altLang="en-US" dirty="0"/>
          </a:p>
        </p:txBody>
      </p:sp>
    </p:spTree>
    <p:extLst>
      <p:ext uri="{BB962C8B-B14F-4D97-AF65-F5344CB8AC3E}">
        <p14:creationId xmlns:p14="http://schemas.microsoft.com/office/powerpoint/2010/main" val="10168460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また，渡航費などは自己負担，</a:t>
            </a:r>
            <a:endParaRPr kumimoji="1" lang="en-US" altLang="ja-JP" dirty="0"/>
          </a:p>
          <a:p>
            <a:r>
              <a:rPr kumimoji="1" lang="ja-JP" altLang="en-US" dirty="0"/>
              <a:t>滞在中の住居費と食費は受入機関から支払われる滞在費で賄うことができます。</a:t>
            </a:r>
          </a:p>
        </p:txBody>
      </p:sp>
    </p:spTree>
    <p:extLst>
      <p:ext uri="{BB962C8B-B14F-4D97-AF65-F5344CB8AC3E}">
        <p14:creationId xmlns:p14="http://schemas.microsoft.com/office/powerpoint/2010/main" val="381545756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defTabSz="966064">
              <a:defRPr/>
            </a:pPr>
            <a:r>
              <a:rPr kumimoji="1" lang="ja-JP" altLang="en-US" dirty="0"/>
              <a:t>続いてそれぞれについて、より詳しく説明いたします。</a:t>
            </a:r>
            <a:endParaRPr kumimoji="1" lang="en-US" altLang="ja-JP" dirty="0"/>
          </a:p>
          <a:p>
            <a:r>
              <a:rPr kumimoji="1" lang="ja-JP" altLang="en-US" dirty="0"/>
              <a:t>こちらの図は</a:t>
            </a:r>
            <a:r>
              <a:rPr kumimoji="1" lang="en-US" altLang="ja-JP" dirty="0"/>
              <a:t>AC</a:t>
            </a:r>
            <a:r>
              <a:rPr kumimoji="1" lang="ja-JP" altLang="en-US" dirty="0"/>
              <a:t>オファーを希望される学生に向けたものとなります。</a:t>
            </a:r>
            <a:endParaRPr kumimoji="1" lang="en-US" altLang="ja-JP" dirty="0"/>
          </a:p>
          <a:p>
            <a:r>
              <a:rPr kumimoji="1" lang="ja-JP" altLang="en-US" dirty="0"/>
              <a:t>この後も同様のスライドが出てきますが、</a:t>
            </a:r>
            <a:r>
              <a:rPr kumimoji="1" lang="en-US" altLang="ja-JP" dirty="0"/>
              <a:t>COBE/FCFS</a:t>
            </a:r>
            <a:r>
              <a:rPr kumimoji="1" lang="ja-JP" altLang="en-US" dirty="0"/>
              <a:t>オファー希望の学生は年間を通して応募が可能のため、一人一人時期が異なります。ご注意ください。</a:t>
            </a:r>
          </a:p>
        </p:txBody>
      </p:sp>
    </p:spTree>
    <p:extLst>
      <p:ext uri="{BB962C8B-B14F-4D97-AF65-F5344CB8AC3E}">
        <p14:creationId xmlns:p14="http://schemas.microsoft.com/office/powerpoint/2010/main" val="53747300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defTabSz="966064">
              <a:defRPr/>
            </a:pPr>
            <a:r>
              <a:rPr kumimoji="1" lang="ja-JP" altLang="en-US" dirty="0"/>
              <a:t>まず</a:t>
            </a:r>
            <a:r>
              <a:rPr kumimoji="1" lang="en-US" altLang="ja-JP" dirty="0"/>
              <a:t>11</a:t>
            </a:r>
            <a:r>
              <a:rPr kumimoji="1" lang="ja-JP" altLang="en-US" dirty="0"/>
              <a:t>月中に行われる面談についてです。</a:t>
            </a:r>
            <a:endParaRPr kumimoji="1" lang="en-US" altLang="ja-JP" dirty="0"/>
          </a:p>
          <a:p>
            <a:endParaRPr kumimoji="1" lang="ja-JP" altLang="en-US" dirty="0"/>
          </a:p>
        </p:txBody>
      </p:sp>
    </p:spTree>
    <p:extLst>
      <p:ext uri="{BB962C8B-B14F-4D97-AF65-F5344CB8AC3E}">
        <p14:creationId xmlns:p14="http://schemas.microsoft.com/office/powerpoint/2010/main" val="417212697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defTabSz="966064">
              <a:defRPr/>
            </a:pPr>
            <a:r>
              <a:rPr kumimoji="1" lang="ja-JP" altLang="en-US" dirty="0"/>
              <a:t>研修に行くには、まず教授との面接を通過する必要があります。</a:t>
            </a:r>
            <a:endParaRPr kumimoji="1" lang="en-US" altLang="ja-JP" dirty="0"/>
          </a:p>
          <a:p>
            <a:pPr defTabSz="966064">
              <a:defRPr/>
            </a:pPr>
            <a:r>
              <a:rPr kumimoji="1" lang="ja-JP" altLang="en-US" dirty="0"/>
              <a:t>目的は、英語力や</a:t>
            </a:r>
            <a:r>
              <a:rPr kumimoji="1" lang="en-US" altLang="ja-JP" dirty="0"/>
              <a:t>IAESTE</a:t>
            </a:r>
            <a:r>
              <a:rPr kumimoji="1" lang="ja-JP" altLang="en-US" dirty="0"/>
              <a:t>インターンシップへの意欲をはかることです。</a:t>
            </a:r>
            <a:endParaRPr kumimoji="1" lang="en-US" altLang="ja-JP" dirty="0"/>
          </a:p>
          <a:p>
            <a:pPr defTabSz="966064">
              <a:defRPr/>
            </a:pPr>
            <a:r>
              <a:rPr kumimoji="1" lang="ja-JP" altLang="en-US" dirty="0"/>
              <a:t>項目としては、書類選考と面接選考の２段階ございます。</a:t>
            </a:r>
            <a:endParaRPr kumimoji="1" lang="en-US" altLang="ja-JP" dirty="0"/>
          </a:p>
          <a:p>
            <a:pPr defTabSz="966064">
              <a:defRPr/>
            </a:pPr>
            <a:r>
              <a:rPr kumimoji="1" lang="ja-JP" altLang="en-US" dirty="0"/>
              <a:t>書類審査では、志望理由書を日本語と英語で、</a:t>
            </a:r>
            <a:r>
              <a:rPr kumimoji="1" lang="en-US" altLang="ja-JP" dirty="0"/>
              <a:t>TOEIC</a:t>
            </a:r>
            <a:r>
              <a:rPr kumimoji="1" lang="ja-JP" altLang="en-US" dirty="0"/>
              <a:t>や</a:t>
            </a:r>
            <a:r>
              <a:rPr kumimoji="1" lang="en-US" altLang="ja-JP" dirty="0"/>
              <a:t>TOEFL</a:t>
            </a:r>
            <a:r>
              <a:rPr kumimoji="1" lang="ja-JP" altLang="en-US" dirty="0"/>
              <a:t>、英検など英語試験のスコア、</a:t>
            </a:r>
            <a:r>
              <a:rPr kumimoji="1" lang="en-US" altLang="ja-JP" dirty="0"/>
              <a:t>CV</a:t>
            </a:r>
            <a:r>
              <a:rPr kumimoji="1" lang="ja-JP" altLang="en-US" dirty="0"/>
              <a:t>を提出していただきます。</a:t>
            </a:r>
            <a:endParaRPr kumimoji="1" lang="en-US" altLang="ja-JP" dirty="0"/>
          </a:p>
          <a:p>
            <a:pPr defTabSz="966064">
              <a:defRPr/>
            </a:pPr>
            <a:r>
              <a:rPr kumimoji="1" lang="ja-JP" altLang="en-US" dirty="0"/>
              <a:t>面接は、英語及び日本語で行われ、専門分野の習得度、</a:t>
            </a:r>
            <a:r>
              <a:rPr kumimoji="1" lang="en-US" altLang="ja-JP" dirty="0"/>
              <a:t>IAESTE</a:t>
            </a:r>
            <a:r>
              <a:rPr kumimoji="1" lang="ja-JP" altLang="en-US" dirty="0"/>
              <a:t>海外インターンシップ研修に対する意欲、英語によるコミュニケーション能力が審査されます。</a:t>
            </a:r>
            <a:endParaRPr kumimoji="1" lang="en-US" altLang="ja-JP" dirty="0"/>
          </a:p>
          <a:p>
            <a:pPr defTabSz="966064">
              <a:defRPr/>
            </a:pPr>
            <a:r>
              <a:rPr kumimoji="1" lang="ja-JP" altLang="en-US" dirty="0"/>
              <a:t>これらに加え、</a:t>
            </a:r>
            <a:r>
              <a:rPr kumimoji="1" lang="en-US" altLang="ja-JP" dirty="0"/>
              <a:t>AC</a:t>
            </a:r>
            <a:r>
              <a:rPr kumimoji="1" lang="ja-JP" altLang="en-US" dirty="0"/>
              <a:t>オファーを希望する学生は、マッチングの精度を高めるため、研修の際にどうしても譲れない条件を聞かれます。</a:t>
            </a:r>
            <a:endParaRPr kumimoji="1" lang="en-US" altLang="ja-JP" dirty="0"/>
          </a:p>
          <a:p>
            <a:pPr defTabSz="966064">
              <a:defRPr/>
            </a:pPr>
            <a:r>
              <a:rPr kumimoji="1" lang="ja-JP" altLang="en-US" dirty="0"/>
              <a:t>また、会員校の学生は大学会員校ごとに面談を行い、非会員校は選考委員会の教授と面談を行っていただきます。</a:t>
            </a:r>
            <a:endParaRPr kumimoji="1" lang="en-US" altLang="ja-JP" dirty="0"/>
          </a:p>
          <a:p>
            <a:pPr defTabSz="966064">
              <a:defRPr/>
            </a:pPr>
            <a:endParaRPr kumimoji="1" lang="en-US" altLang="ja-JP" dirty="0"/>
          </a:p>
          <a:p>
            <a:pPr defTabSz="966064">
              <a:defRPr/>
            </a:pPr>
            <a:endParaRPr kumimoji="1" lang="en-US" altLang="ja-JP" dirty="0"/>
          </a:p>
          <a:p>
            <a:endParaRPr kumimoji="1" lang="ja-JP" altLang="en-US" dirty="0"/>
          </a:p>
        </p:txBody>
      </p:sp>
    </p:spTree>
    <p:extLst>
      <p:ext uri="{BB962C8B-B14F-4D97-AF65-F5344CB8AC3E}">
        <p14:creationId xmlns:p14="http://schemas.microsoft.com/office/powerpoint/2010/main" val="17391821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面接は</a:t>
            </a:r>
            <a:r>
              <a:rPr kumimoji="1" lang="en-US" altLang="ja-JP" dirty="0"/>
              <a:t>11</a:t>
            </a:r>
            <a:r>
              <a:rPr kumimoji="1" lang="ja-JP" altLang="en-US" dirty="0"/>
              <a:t>月中を予定しております。面接日は教授のスケジュールに合わせてオンラインで行う予定です。</a:t>
            </a:r>
            <a:endParaRPr kumimoji="1" lang="en-US" altLang="ja-JP" dirty="0"/>
          </a:p>
          <a:p>
            <a:r>
              <a:rPr kumimoji="1" lang="ja-JP" altLang="en-US" dirty="0"/>
              <a:t>日時や詳しい情報はホームページで随時更新していく予定です。</a:t>
            </a:r>
            <a:endParaRPr kumimoji="1" lang="en-US" altLang="ja-JP" dirty="0"/>
          </a:p>
          <a:p>
            <a:r>
              <a:rPr kumimoji="1" lang="ja-JP" altLang="en-US" dirty="0"/>
              <a:t>申込期限は</a:t>
            </a:r>
            <a:r>
              <a:rPr kumimoji="1" lang="en-US" altLang="ja-JP" dirty="0"/>
              <a:t>10</a:t>
            </a:r>
            <a:r>
              <a:rPr kumimoji="1" lang="ja-JP" altLang="en-US" dirty="0"/>
              <a:t>月</a:t>
            </a:r>
            <a:r>
              <a:rPr kumimoji="1" lang="en-US" altLang="ja-JP" dirty="0"/>
              <a:t>20</a:t>
            </a:r>
            <a:r>
              <a:rPr kumimoji="1" lang="ja-JP" altLang="en-US" dirty="0"/>
              <a:t>日必着予定であり，面接結果に関してはメールで通知される予定です。</a:t>
            </a:r>
            <a:endParaRPr kumimoji="1" lang="en-US" altLang="ja-JP" dirty="0"/>
          </a:p>
          <a:p>
            <a:r>
              <a:rPr kumimoji="1" lang="ja-JP" altLang="en-US" dirty="0"/>
              <a:t>詳しくは募集要項，公式</a:t>
            </a:r>
            <a:r>
              <a:rPr kumimoji="1" lang="en-US" altLang="ja-JP" dirty="0"/>
              <a:t>HP</a:t>
            </a:r>
            <a:r>
              <a:rPr kumimoji="1" lang="ja-JP" altLang="en-US" dirty="0"/>
              <a:t>にてご確認いただきますよう，よろしくお願いいたします。</a:t>
            </a:r>
          </a:p>
        </p:txBody>
      </p:sp>
      <p:sp>
        <p:nvSpPr>
          <p:cNvPr id="4" name="スライド番号プレースホルダー 3"/>
          <p:cNvSpPr>
            <a:spLocks noGrp="1"/>
          </p:cNvSpPr>
          <p:nvPr>
            <p:ph type="sldNum" sz="quarter" idx="5"/>
          </p:nvPr>
        </p:nvSpPr>
        <p:spPr/>
        <p:txBody>
          <a:bodyPr/>
          <a:lstStyle/>
          <a:p>
            <a:fld id="{12BD6513-D17F-4ECE-92D6-7A9D897265E1}" type="slidenum">
              <a:rPr kumimoji="1" lang="ja-JP" altLang="en-US" smtClean="0"/>
              <a:pPr/>
              <a:t>26</a:t>
            </a:fld>
            <a:endParaRPr kumimoji="1" lang="ja-JP" altLang="en-US"/>
          </a:p>
        </p:txBody>
      </p:sp>
    </p:spTree>
    <p:extLst>
      <p:ext uri="{BB962C8B-B14F-4D97-AF65-F5344CB8AC3E}">
        <p14:creationId xmlns:p14="http://schemas.microsoft.com/office/powerpoint/2010/main" val="254888975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defTabSz="966064">
              <a:defRPr/>
            </a:pPr>
            <a:r>
              <a:rPr kumimoji="1" lang="ja-JP" altLang="en-US" dirty="0"/>
              <a:t>なお、書類選考における英語試験のスコアについてですが、</a:t>
            </a:r>
            <a:r>
              <a:rPr kumimoji="1" lang="en-US" altLang="ja-JP" dirty="0"/>
              <a:t>TOEIC SW(speaking &amp; writing tests)240</a:t>
            </a:r>
            <a:r>
              <a:rPr kumimoji="1" lang="ja-JP" altLang="en-US" dirty="0"/>
              <a:t>点以上、</a:t>
            </a:r>
            <a:endParaRPr kumimoji="1" lang="en-US" altLang="ja-JP" dirty="0"/>
          </a:p>
          <a:p>
            <a:pPr defTabSz="966064">
              <a:defRPr/>
            </a:pPr>
            <a:r>
              <a:rPr kumimoji="1" lang="en-US" altLang="ja-JP" dirty="0"/>
              <a:t>TOEIC LR(listening &amp; reading tests)600</a:t>
            </a:r>
            <a:r>
              <a:rPr kumimoji="1" lang="ja-JP" altLang="en-US" dirty="0"/>
              <a:t>点以上、</a:t>
            </a:r>
            <a:r>
              <a:rPr kumimoji="1" lang="en-US" altLang="ja-JP" dirty="0"/>
              <a:t>TOEFL iBT62</a:t>
            </a:r>
            <a:r>
              <a:rPr kumimoji="1" lang="ja-JP" altLang="en-US" dirty="0"/>
              <a:t>以上、</a:t>
            </a:r>
            <a:r>
              <a:rPr kumimoji="1" lang="en-US" altLang="ja-JP" dirty="0"/>
              <a:t>TOEFL ITP503</a:t>
            </a:r>
            <a:r>
              <a:rPr kumimoji="1" lang="ja-JP" altLang="en-US" dirty="0"/>
              <a:t>以上、</a:t>
            </a:r>
            <a:endParaRPr kumimoji="1" lang="en-US" altLang="ja-JP" dirty="0"/>
          </a:p>
          <a:p>
            <a:pPr defTabSz="966064">
              <a:defRPr/>
            </a:pPr>
            <a:r>
              <a:rPr kumimoji="1" lang="en-US" altLang="ja-JP" dirty="0"/>
              <a:t>IELTS(</a:t>
            </a:r>
            <a:r>
              <a:rPr kumimoji="1" lang="ja-JP" altLang="en-US" dirty="0"/>
              <a:t>アイエルツ</a:t>
            </a:r>
            <a:r>
              <a:rPr kumimoji="1" lang="en-US" altLang="ja-JP" dirty="0"/>
              <a:t>)5.5</a:t>
            </a:r>
            <a:r>
              <a:rPr kumimoji="1" lang="ja-JP" altLang="en-US" dirty="0"/>
              <a:t>以上、英検準一級以上 </a:t>
            </a:r>
            <a:r>
              <a:rPr kumimoji="1" lang="ja-JP" altLang="en-US" b="1" dirty="0"/>
              <a:t>のいずれか </a:t>
            </a:r>
            <a:r>
              <a:rPr kumimoji="1" lang="ja-JP" altLang="en-US" dirty="0"/>
              <a:t>に達していることが必要となります。</a:t>
            </a:r>
            <a:endParaRPr kumimoji="1" lang="en-US" altLang="ja-JP" dirty="0"/>
          </a:p>
          <a:p>
            <a:pPr defTabSz="966064">
              <a:defRPr/>
            </a:pPr>
            <a:r>
              <a:rPr kumimoji="1" lang="ja-JP" altLang="en-US" dirty="0"/>
              <a:t>有効期限がある場合は期限内のものとします。</a:t>
            </a:r>
            <a:endParaRPr kumimoji="1" lang="en-US" altLang="ja-JP" dirty="0"/>
          </a:p>
          <a:p>
            <a:pPr defTabSz="966064">
              <a:defRPr/>
            </a:pPr>
            <a:r>
              <a:rPr kumimoji="1" lang="ja-JP" altLang="en-US" dirty="0"/>
              <a:t>また、申し込み時にこれらのスコアに達していなくても、</a:t>
            </a:r>
            <a:r>
              <a:rPr kumimoji="1" lang="en-US" altLang="ja-JP" dirty="0"/>
              <a:t>11</a:t>
            </a:r>
            <a:r>
              <a:rPr kumimoji="1" lang="ja-JP" altLang="en-US" dirty="0"/>
              <a:t>月に行われる</a:t>
            </a:r>
            <a:r>
              <a:rPr kumimoji="1" lang="en-US" altLang="ja-JP" dirty="0"/>
              <a:t>IAESTE</a:t>
            </a:r>
            <a:r>
              <a:rPr kumimoji="1" lang="ja-JP" altLang="en-US" dirty="0"/>
              <a:t>面接選考日までに達した事を示す書類を提出していただければ、</a:t>
            </a:r>
            <a:endParaRPr kumimoji="1" lang="en-US" altLang="ja-JP" dirty="0"/>
          </a:p>
          <a:p>
            <a:pPr defTabSz="966064">
              <a:defRPr/>
            </a:pPr>
            <a:r>
              <a:rPr kumimoji="1" lang="ja-JP" altLang="en-US" dirty="0"/>
              <a:t>その結果を反映することが可能です。</a:t>
            </a:r>
            <a:endParaRPr kumimoji="1" lang="en-US" altLang="ja-JP" dirty="0"/>
          </a:p>
          <a:p>
            <a:pPr defTabSz="966064">
              <a:defRPr/>
            </a:pPr>
            <a:r>
              <a:rPr kumimoji="1" lang="en-US" altLang="ja-JP" dirty="0"/>
              <a:t>TOEIC  IP</a:t>
            </a:r>
            <a:r>
              <a:rPr kumimoji="1" lang="ja-JP" altLang="en-US" dirty="0"/>
              <a:t>のスコアは書類選考においてのみ認めます。</a:t>
            </a:r>
            <a:endParaRPr kumimoji="1" lang="en-US" altLang="ja-JP" dirty="0"/>
          </a:p>
          <a:p>
            <a:pPr defTabSz="966064">
              <a:defRPr/>
            </a:pPr>
            <a:r>
              <a:rPr kumimoji="1" lang="ja-JP" altLang="en-US" dirty="0"/>
              <a:t>ただし、マッチング後、研修先の書類審査にて公式認定書の提出を求められるので、公式テストの受験をお勧めします。</a:t>
            </a:r>
            <a:endParaRPr kumimoji="1" lang="en-US" altLang="ja-JP" dirty="0"/>
          </a:p>
          <a:p>
            <a:pPr defTabSz="966064">
              <a:defRPr/>
            </a:pPr>
            <a:r>
              <a:rPr kumimoji="1" lang="ja-JP" altLang="en-US" dirty="0"/>
              <a:t>また、英語の他にドイツ語、フランス語の基礎技能があるとヨーロッパ圏でのインターンシップには非常に優利です。</a:t>
            </a:r>
            <a:endParaRPr kumimoji="1" lang="en-US" altLang="ja-JP" dirty="0"/>
          </a:p>
          <a:p>
            <a:pPr defTabSz="966064">
              <a:defRPr/>
            </a:pPr>
            <a:endParaRPr kumimoji="1" lang="en-US" altLang="ja-JP" dirty="0"/>
          </a:p>
          <a:p>
            <a:pPr defTabSz="966064">
              <a:defRPr/>
            </a:pPr>
            <a:r>
              <a:rPr kumimoji="1" lang="ja-JP" altLang="en-US" b="1" dirty="0"/>
              <a:t>研修分野によっては，他のスキルも必要とされる場合があります．詳しくは募集要項を確認してください．</a:t>
            </a:r>
            <a:endParaRPr kumimoji="1" lang="en-US" altLang="ja-JP" b="1" dirty="0"/>
          </a:p>
          <a:p>
            <a:endParaRPr kumimoji="1" lang="ja-JP" altLang="en-US" dirty="0"/>
          </a:p>
        </p:txBody>
      </p:sp>
    </p:spTree>
    <p:extLst>
      <p:ext uri="{BB962C8B-B14F-4D97-AF65-F5344CB8AC3E}">
        <p14:creationId xmlns:p14="http://schemas.microsoft.com/office/powerpoint/2010/main" val="95594311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以上が選考についての説明となります。</a:t>
            </a:r>
            <a:endParaRPr kumimoji="1" lang="en-US" altLang="ja-JP" dirty="0"/>
          </a:p>
          <a:p>
            <a:r>
              <a:rPr kumimoji="1" lang="ja-JP" altLang="en-US" dirty="0"/>
              <a:t>続いて、選考後の「マッチング」について説明いたします。</a:t>
            </a:r>
            <a:endParaRPr kumimoji="1" lang="en-US" altLang="ja-JP" dirty="0"/>
          </a:p>
        </p:txBody>
      </p:sp>
    </p:spTree>
    <p:extLst>
      <p:ext uri="{BB962C8B-B14F-4D97-AF65-F5344CB8AC3E}">
        <p14:creationId xmlns:p14="http://schemas.microsoft.com/office/powerpoint/2010/main" val="52662879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IAESTE</a:t>
            </a:r>
            <a:r>
              <a:rPr kumimoji="1" lang="ja-JP" altLang="en-US" dirty="0"/>
              <a:t>インターンシップの大きな特徴として、インターンシップ先を「マッチング」という方式で決定することが挙げられます。</a:t>
            </a:r>
            <a:endParaRPr kumimoji="1" lang="en-US" altLang="ja-JP" dirty="0"/>
          </a:p>
          <a:p>
            <a:r>
              <a:rPr kumimoji="1" lang="ja-JP" altLang="en-US" dirty="0"/>
              <a:t>選考を通過した学生は派遣候補生と呼ばれます。</a:t>
            </a:r>
            <a:endParaRPr kumimoji="1" lang="en-US" altLang="ja-JP" dirty="0"/>
          </a:p>
          <a:p>
            <a:r>
              <a:rPr kumimoji="1" lang="ja-JP" altLang="en-US" dirty="0"/>
              <a:t>選考と同時期に、インターン生を受け入れる大学や企業が、各国の</a:t>
            </a:r>
            <a:r>
              <a:rPr kumimoji="1" lang="en-US" altLang="ja-JP" dirty="0"/>
              <a:t>IAESTE</a:t>
            </a:r>
            <a:r>
              <a:rPr kumimoji="1" lang="ja-JP" altLang="en-US" dirty="0"/>
              <a:t>事務局に、インターンシップの内容や期間など、</a:t>
            </a:r>
            <a:endParaRPr kumimoji="1" lang="en-US" altLang="ja-JP" dirty="0"/>
          </a:p>
          <a:p>
            <a:r>
              <a:rPr kumimoji="1" lang="ja-JP" altLang="en-US" dirty="0"/>
              <a:t>受入に関する条件を提出します。これを「オファー」と呼びます。</a:t>
            </a:r>
            <a:endParaRPr kumimoji="1" lang="en-US" altLang="ja-JP" dirty="0"/>
          </a:p>
          <a:p>
            <a:r>
              <a:rPr kumimoji="1" lang="ja-JP" altLang="en-US" dirty="0"/>
              <a:t>その後、毎年１月中旬に行われる</a:t>
            </a:r>
            <a:r>
              <a:rPr kumimoji="1" lang="en-US" altLang="ja-JP" dirty="0"/>
              <a:t>IAESTE</a:t>
            </a:r>
            <a:r>
              <a:rPr kumimoji="1" lang="ja-JP" altLang="en-US" dirty="0"/>
              <a:t>の国際総会にて、各国の</a:t>
            </a:r>
            <a:r>
              <a:rPr kumimoji="1" lang="en-US" altLang="ja-JP" dirty="0"/>
              <a:t>IAESTE</a:t>
            </a:r>
            <a:r>
              <a:rPr kumimoji="1" lang="ja-JP" altLang="en-US" dirty="0"/>
              <a:t>事務局が自分の国の派遣候補生の希望に沿うオファーを探し、</a:t>
            </a:r>
            <a:endParaRPr kumimoji="1" lang="en-US" altLang="ja-JP" dirty="0"/>
          </a:p>
          <a:p>
            <a:r>
              <a:rPr kumimoji="1" lang="ja-JP" altLang="en-US" dirty="0"/>
              <a:t>各加盟国と交渉します。ここで獲得するオファーを</a:t>
            </a:r>
            <a:r>
              <a:rPr kumimoji="1" lang="en-US" altLang="ja-JP" dirty="0"/>
              <a:t>Annual Conference </a:t>
            </a:r>
            <a:r>
              <a:rPr kumimoji="1" lang="ja-JP" altLang="en-US" dirty="0"/>
              <a:t>のオファー、</a:t>
            </a:r>
            <a:r>
              <a:rPr kumimoji="1" lang="en-US" altLang="ja-JP" dirty="0"/>
              <a:t>AC</a:t>
            </a:r>
            <a:r>
              <a:rPr kumimoji="1" lang="ja-JP" altLang="en-US" dirty="0"/>
              <a:t>オファーと呼びます。</a:t>
            </a:r>
            <a:endParaRPr kumimoji="1" lang="en-US" altLang="ja-JP" dirty="0"/>
          </a:p>
          <a:p>
            <a:r>
              <a:rPr kumimoji="1" lang="en-US" altLang="ja-JP" dirty="0"/>
              <a:t>AC</a:t>
            </a:r>
            <a:r>
              <a:rPr kumimoji="1" lang="ja-JP" altLang="en-US" dirty="0"/>
              <a:t>オファーの場合、派遣時期に関しては、</a:t>
            </a:r>
            <a:r>
              <a:rPr kumimoji="1" lang="en-US" altLang="ja-JP" dirty="0"/>
              <a:t>6</a:t>
            </a:r>
            <a:r>
              <a:rPr kumimoji="1" lang="ja-JP" altLang="en-US" dirty="0"/>
              <a:t>月から</a:t>
            </a:r>
            <a:r>
              <a:rPr kumimoji="1" lang="en-US" altLang="ja-JP" dirty="0"/>
              <a:t>12</a:t>
            </a:r>
            <a:r>
              <a:rPr kumimoji="1" lang="ja-JP" altLang="en-US" dirty="0"/>
              <a:t>月の研修可能期間のうち夏休み期間の</a:t>
            </a:r>
            <a:r>
              <a:rPr kumimoji="1" lang="en-US" altLang="ja-JP" dirty="0"/>
              <a:t>7</a:t>
            </a:r>
            <a:r>
              <a:rPr kumimoji="1" lang="ja-JP" altLang="en-US" dirty="0"/>
              <a:t>月～</a:t>
            </a:r>
            <a:r>
              <a:rPr kumimoji="1" lang="en-US" altLang="ja-JP" dirty="0"/>
              <a:t>9</a:t>
            </a:r>
            <a:r>
              <a:rPr kumimoji="1" lang="ja-JP" altLang="en-US" dirty="0"/>
              <a:t>月が最もオファーの数が多くなっています。</a:t>
            </a:r>
            <a:endParaRPr kumimoji="1" lang="en-US" altLang="ja-JP" dirty="0"/>
          </a:p>
          <a:p>
            <a:r>
              <a:rPr kumimoji="1" lang="ja-JP" altLang="en-US" dirty="0"/>
              <a:t>通年を通して好きな時期にオファーを選び好きな時期に派遣に行きたい学生の方は通年募集をしている</a:t>
            </a:r>
            <a:r>
              <a:rPr kumimoji="1" lang="en-US" altLang="ja-JP" dirty="0"/>
              <a:t>COBE/FCFS</a:t>
            </a:r>
            <a:r>
              <a:rPr kumimoji="1" lang="ja-JP" altLang="en-US" dirty="0"/>
              <a:t>オファーという選択肢があります。</a:t>
            </a:r>
          </a:p>
          <a:p>
            <a:endParaRPr kumimoji="1" lang="ja-JP" altLang="en-US" dirty="0"/>
          </a:p>
        </p:txBody>
      </p:sp>
    </p:spTree>
    <p:extLst>
      <p:ext uri="{BB962C8B-B14F-4D97-AF65-F5344CB8AC3E}">
        <p14:creationId xmlns:p14="http://schemas.microsoft.com/office/powerpoint/2010/main" val="42066443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defTabSz="966064">
              <a:defRPr/>
            </a:pPr>
            <a:r>
              <a:rPr kumimoji="1" lang="ja-JP" altLang="en-US" dirty="0"/>
              <a:t>それでは、はじめに</a:t>
            </a:r>
            <a:r>
              <a:rPr kumimoji="1" lang="en-US" altLang="ja-JP" dirty="0"/>
              <a:t>IAESTE</a:t>
            </a:r>
            <a:r>
              <a:rPr lang="ja-JP" altLang="en-US" dirty="0"/>
              <a:t>という組織がどのような団体であるかについてお話しをさせていただきます。</a:t>
            </a:r>
            <a:endParaRPr kumimoji="1" lang="ja-JP" altLang="en-US" dirty="0"/>
          </a:p>
          <a:p>
            <a:endParaRPr kumimoji="1" lang="ja-JP" altLang="en-US" dirty="0"/>
          </a:p>
        </p:txBody>
      </p:sp>
    </p:spTree>
    <p:extLst>
      <p:ext uri="{BB962C8B-B14F-4D97-AF65-F5344CB8AC3E}">
        <p14:creationId xmlns:p14="http://schemas.microsoft.com/office/powerpoint/2010/main" val="20966132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マッチングにより派遣候補生のインターン先が決定された後、６月上旬に、派遣準備会があります。</a:t>
            </a:r>
            <a:endParaRPr kumimoji="1" lang="en-US" altLang="ja-JP" dirty="0"/>
          </a:p>
          <a:p>
            <a:r>
              <a:rPr kumimoji="1" lang="ja-JP" altLang="en-US" dirty="0"/>
              <a:t>これは派遣生に対し、より高度な英語力の養成等を目的として首都圏の大学にて開催されるものです。</a:t>
            </a:r>
            <a:endParaRPr kumimoji="1" lang="en-US" altLang="ja-JP" dirty="0"/>
          </a:p>
          <a:p>
            <a:r>
              <a:rPr kumimoji="1" lang="en-US" altLang="ja-JP" dirty="0"/>
              <a:t>2020</a:t>
            </a:r>
            <a:r>
              <a:rPr kumimoji="1" lang="ja-JP" altLang="en-US" dirty="0"/>
              <a:t>年以降は新型コロナウイルスの感染拡大防止のため行われていません。</a:t>
            </a:r>
            <a:endParaRPr kumimoji="1" lang="en-US" altLang="ja-JP" dirty="0"/>
          </a:p>
          <a:p>
            <a:endParaRPr kumimoji="1" lang="en-US" altLang="ja-JP" dirty="0"/>
          </a:p>
        </p:txBody>
      </p:sp>
    </p:spTree>
    <p:extLst>
      <p:ext uri="{BB962C8B-B14F-4D97-AF65-F5344CB8AC3E}">
        <p14:creationId xmlns:p14="http://schemas.microsoft.com/office/powerpoint/2010/main" val="53918044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その後、マッチングによって決定した受入機関にて研修開始となります。</a:t>
            </a:r>
            <a:endParaRPr kumimoji="1" lang="en-US" altLang="ja-JP" dirty="0"/>
          </a:p>
        </p:txBody>
      </p:sp>
    </p:spTree>
    <p:extLst>
      <p:ext uri="{BB962C8B-B14F-4D97-AF65-F5344CB8AC3E}">
        <p14:creationId xmlns:p14="http://schemas.microsoft.com/office/powerpoint/2010/main" val="391431286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defTabSz="966064">
              <a:defRPr/>
            </a:pPr>
            <a:r>
              <a:rPr kumimoji="1" lang="en-US" altLang="ja-JP" dirty="0"/>
              <a:t>IAESTE</a:t>
            </a:r>
            <a:r>
              <a:rPr kumimoji="1" lang="ja-JP" altLang="en-US" dirty="0"/>
              <a:t>についてやインターンシップ選考の詳細、募集要項については、</a:t>
            </a:r>
            <a:r>
              <a:rPr kumimoji="1" lang="en-US" altLang="ja-JP" dirty="0"/>
              <a:t>IAESTE</a:t>
            </a:r>
            <a:r>
              <a:rPr kumimoji="1" lang="ja-JP" altLang="en-US" dirty="0"/>
              <a:t>ホームページにて確認できます。</a:t>
            </a:r>
            <a:endParaRPr kumimoji="1" lang="en-US" altLang="ja-JP" dirty="0"/>
          </a:p>
          <a:p>
            <a:pPr defTabSz="966064">
              <a:defRPr/>
            </a:pPr>
            <a:r>
              <a:rPr kumimoji="1" lang="ja-JP" altLang="en-US" dirty="0"/>
              <a:t>その他お問い合わせはこちらのメールアドレスへお願いいたします。このアドレスも</a:t>
            </a:r>
            <a:r>
              <a:rPr kumimoji="1" lang="en-US" altLang="ja-JP" dirty="0"/>
              <a:t>IAESTE</a:t>
            </a:r>
            <a:r>
              <a:rPr kumimoji="1" lang="ja-JP" altLang="en-US" dirty="0"/>
              <a:t>のホームページにて確認できます。</a:t>
            </a:r>
            <a:endParaRPr kumimoji="1" lang="en-US" altLang="ja-JP" dirty="0"/>
          </a:p>
          <a:p>
            <a:pPr defTabSz="966064">
              <a:defRPr/>
            </a:pPr>
            <a:r>
              <a:rPr kumimoji="1" lang="ja-JP" altLang="en-US" dirty="0"/>
              <a:t>フェイスブックや</a:t>
            </a:r>
            <a:r>
              <a:rPr kumimoji="1" lang="en-US" altLang="ja-JP" dirty="0"/>
              <a:t>twitter</a:t>
            </a:r>
            <a:r>
              <a:rPr kumimoji="1" lang="ja-JP" altLang="en-US" dirty="0"/>
              <a:t>などの</a:t>
            </a:r>
            <a:r>
              <a:rPr kumimoji="1" lang="en-US" altLang="ja-JP" dirty="0"/>
              <a:t>SNS</a:t>
            </a:r>
            <a:r>
              <a:rPr kumimoji="1" lang="ja-JP" altLang="en-US" dirty="0"/>
              <a:t>にて広報活動も行っておりますので、是非、随時チェックしてみてください。</a:t>
            </a:r>
            <a:endParaRPr kumimoji="1" lang="en-US" altLang="ja-JP" dirty="0"/>
          </a:p>
          <a:p>
            <a:endParaRPr kumimoji="1" lang="ja-JP" altLang="en-US" dirty="0"/>
          </a:p>
        </p:txBody>
      </p:sp>
    </p:spTree>
    <p:extLst>
      <p:ext uri="{BB962C8B-B14F-4D97-AF65-F5344CB8AC3E}">
        <p14:creationId xmlns:p14="http://schemas.microsoft.com/office/powerpoint/2010/main" val="308672712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フォローすると，最新の情報が</a:t>
            </a:r>
            <a:r>
              <a:rPr kumimoji="1" lang="en-US" altLang="ja-JP" dirty="0"/>
              <a:t>GET</a:t>
            </a:r>
            <a:r>
              <a:rPr kumimoji="1" lang="ja-JP" altLang="en-US" dirty="0"/>
              <a:t>できます．</a:t>
            </a:r>
            <a:endParaRPr kumimoji="1" lang="en-US" altLang="ja-JP" dirty="0"/>
          </a:p>
          <a:p>
            <a:r>
              <a:rPr kumimoji="1" lang="ja-JP" altLang="en-US" dirty="0"/>
              <a:t>ぜひフォローをお願いします．</a:t>
            </a:r>
            <a:endParaRPr kumimoji="1" lang="en-US" altLang="ja-JP" dirty="0"/>
          </a:p>
        </p:txBody>
      </p:sp>
    </p:spTree>
    <p:extLst>
      <p:ext uri="{BB962C8B-B14F-4D97-AF65-F5344CB8AC3E}">
        <p14:creationId xmlns:p14="http://schemas.microsoft.com/office/powerpoint/2010/main" val="42133237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dirty="0"/>
              <a:t>IAESTE</a:t>
            </a:r>
            <a:r>
              <a:rPr lang="ja-JP" altLang="en-US" dirty="0"/>
              <a:t>は，理系学生を中心とした海外インターンシップの仲介をしている国際的な非営利・非政府組織です。</a:t>
            </a:r>
            <a:endParaRPr lang="en-US" altLang="ja-JP" dirty="0"/>
          </a:p>
          <a:p>
            <a:r>
              <a:rPr lang="ja-JP" altLang="en-US" dirty="0"/>
              <a:t>日本では「イアエステ」と呼ばれています。</a:t>
            </a:r>
            <a:endParaRPr kumimoji="1" lang="en-US" altLang="ja-JP" dirty="0"/>
          </a:p>
          <a:p>
            <a:r>
              <a:rPr kumimoji="1" lang="ja-JP" altLang="en-US" dirty="0"/>
              <a:t>ちなみに、文系分野に関しては教育や心理学もあるのですが，教育は英語教育なのでバイリンガルでないとできないこと、</a:t>
            </a:r>
            <a:endParaRPr kumimoji="1" lang="en-US" altLang="ja-JP" dirty="0"/>
          </a:p>
          <a:p>
            <a:r>
              <a:rPr kumimoji="1" lang="ja-JP" altLang="en-US" dirty="0"/>
              <a:t>心理学はオファーが殆どないため、理系中心となります。</a:t>
            </a:r>
          </a:p>
          <a:p>
            <a:endParaRPr kumimoji="1" lang="ja-JP" altLang="en-US" dirty="0"/>
          </a:p>
        </p:txBody>
      </p:sp>
    </p:spTree>
    <p:extLst>
      <p:ext uri="{BB962C8B-B14F-4D97-AF65-F5344CB8AC3E}">
        <p14:creationId xmlns:p14="http://schemas.microsoft.com/office/powerpoint/2010/main" val="34106204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defTabSz="966064">
              <a:defRPr/>
            </a:pPr>
            <a:r>
              <a:rPr lang="en-US" altLang="ja-JP" dirty="0"/>
              <a:t>1948</a:t>
            </a:r>
            <a:r>
              <a:rPr lang="ja-JP" altLang="en-US" dirty="0"/>
              <a:t>年の</a:t>
            </a:r>
            <a:r>
              <a:rPr lang="ja-JP" altLang="en-US" b="1" dirty="0"/>
              <a:t>発足</a:t>
            </a:r>
            <a:r>
              <a:rPr lang="ja-JP" altLang="en-US" dirty="0"/>
              <a:t>以来、ヨーロッパを中心に活動を続けており、現在は世界約</a:t>
            </a:r>
            <a:r>
              <a:rPr lang="en-US" altLang="ja-JP" dirty="0"/>
              <a:t>80</a:t>
            </a:r>
            <a:r>
              <a:rPr lang="ja-JP" altLang="en-US" dirty="0"/>
              <a:t>余ヶ国にある各委員会が相互に連携し、</a:t>
            </a:r>
            <a:endParaRPr lang="en-US" altLang="ja-JP" dirty="0"/>
          </a:p>
          <a:p>
            <a:pPr defTabSz="966064">
              <a:defRPr/>
            </a:pPr>
            <a:r>
              <a:rPr lang="ja-JP" altLang="en-US" dirty="0"/>
              <a:t>海外インターンシップの促進に貢献しています。 </a:t>
            </a:r>
            <a:endParaRPr lang="en-US" altLang="ja-JP" dirty="0"/>
          </a:p>
          <a:p>
            <a:pPr defTabSz="966064">
              <a:defRPr/>
            </a:pPr>
            <a:r>
              <a:rPr lang="ja-JP" altLang="en-US" dirty="0"/>
              <a:t>これまでに、</a:t>
            </a:r>
            <a:r>
              <a:rPr lang="en-US" altLang="ja-JP" dirty="0"/>
              <a:t>4,000</a:t>
            </a:r>
            <a:r>
              <a:rPr lang="ja-JP" altLang="en-US" dirty="0"/>
              <a:t>社におよぶ企業の後援を軸に、約</a:t>
            </a:r>
            <a:r>
              <a:rPr lang="en-US" altLang="ja-JP" dirty="0"/>
              <a:t>37</a:t>
            </a:r>
            <a:r>
              <a:rPr lang="ja-JP" altLang="en-US" dirty="0"/>
              <a:t>万人の学生を相互に交換を行ってきました。</a:t>
            </a:r>
            <a:endParaRPr kumimoji="1" lang="ja-JP" altLang="en-US" dirty="0"/>
          </a:p>
          <a:p>
            <a:endParaRPr kumimoji="1" lang="ja-JP" altLang="en-US" dirty="0"/>
          </a:p>
        </p:txBody>
      </p:sp>
    </p:spTree>
    <p:extLst>
      <p:ext uri="{BB962C8B-B14F-4D97-AF65-F5344CB8AC3E}">
        <p14:creationId xmlns:p14="http://schemas.microsoft.com/office/powerpoint/2010/main" val="29932481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つづいて，</a:t>
            </a:r>
            <a:r>
              <a:rPr kumimoji="1" lang="en-US" altLang="ja-JP" dirty="0"/>
              <a:t>IAESTE</a:t>
            </a:r>
            <a:r>
              <a:rPr kumimoji="1" lang="ja-JP" altLang="en-US" dirty="0"/>
              <a:t>プログラムの特徴について説明します．</a:t>
            </a:r>
          </a:p>
        </p:txBody>
      </p:sp>
    </p:spTree>
    <p:extLst>
      <p:ext uri="{BB962C8B-B14F-4D97-AF65-F5344CB8AC3E}">
        <p14:creationId xmlns:p14="http://schemas.microsoft.com/office/powerpoint/2010/main" val="33757221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本海外インターンのプログラムは、</a:t>
            </a:r>
          </a:p>
          <a:p>
            <a:r>
              <a:rPr kumimoji="1" lang="ja-JP" altLang="en-US" dirty="0"/>
              <a:t>　</a:t>
            </a:r>
            <a:r>
              <a:rPr kumimoji="1" lang="en-US" altLang="ja-JP" dirty="0"/>
              <a:t>1.</a:t>
            </a:r>
            <a:r>
              <a:rPr kumimoji="1" lang="ja-JP" altLang="en-US" dirty="0"/>
              <a:t> 専門性の高い理系分野が豊富であること</a:t>
            </a:r>
          </a:p>
          <a:p>
            <a:r>
              <a:rPr kumimoji="1" lang="ja-JP" altLang="en-US" dirty="0"/>
              <a:t>　</a:t>
            </a:r>
            <a:r>
              <a:rPr kumimoji="1" lang="en-US" altLang="ja-JP" dirty="0"/>
              <a:t>2.</a:t>
            </a:r>
            <a:r>
              <a:rPr kumimoji="1" lang="ja-JP" altLang="en-US" dirty="0"/>
              <a:t> 柔軟に研修期間を選べる　　　</a:t>
            </a:r>
          </a:p>
          <a:p>
            <a:r>
              <a:rPr kumimoji="1" lang="ja-JP" altLang="en-US" dirty="0"/>
              <a:t>　</a:t>
            </a:r>
            <a:r>
              <a:rPr kumimoji="1" lang="en-US" altLang="ja-JP" dirty="0"/>
              <a:t>3.</a:t>
            </a:r>
            <a:r>
              <a:rPr kumimoji="1" lang="ja-JP" altLang="en-US" dirty="0"/>
              <a:t> インターン先の現地スタッフによるサポート</a:t>
            </a:r>
            <a:endParaRPr kumimoji="1" lang="en-US" altLang="ja-JP" dirty="0"/>
          </a:p>
          <a:p>
            <a:r>
              <a:rPr kumimoji="1" lang="ja-JP" altLang="en-US" dirty="0"/>
              <a:t>といった特徴があります。</a:t>
            </a:r>
            <a:endParaRPr kumimoji="1" lang="en-US" altLang="ja-JP" dirty="0"/>
          </a:p>
          <a:p>
            <a:r>
              <a:rPr kumimoji="1" lang="ja-JP" altLang="en-US" dirty="0"/>
              <a:t>コロナウイルス流行のため、リモートインターンシップもあります。</a:t>
            </a:r>
          </a:p>
          <a:p>
            <a:endParaRPr kumimoji="1" lang="ja-JP" altLang="en-US" dirty="0"/>
          </a:p>
          <a:p>
            <a:endParaRPr kumimoji="1" lang="ja-JP" altLang="en-US" dirty="0"/>
          </a:p>
          <a:p>
            <a:endParaRPr kumimoji="1" lang="ja-JP" altLang="en-US" dirty="0"/>
          </a:p>
        </p:txBody>
      </p:sp>
    </p:spTree>
    <p:extLst>
      <p:ext uri="{BB962C8B-B14F-4D97-AF65-F5344CB8AC3E}">
        <p14:creationId xmlns:p14="http://schemas.microsoft.com/office/powerpoint/2010/main" val="28409435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250</a:t>
            </a:r>
            <a:r>
              <a:rPr kumimoji="1" lang="ja-JP" altLang="en-US" dirty="0"/>
              <a:t>もの幅広い分野から、また、大学等専門性の高い研究機関へのインターンが可能です。</a:t>
            </a:r>
            <a:endParaRPr kumimoji="1" lang="en-US" altLang="ja-JP" dirty="0"/>
          </a:p>
          <a:p>
            <a:endParaRPr kumimoji="1" lang="en-US" altLang="ja-JP" dirty="0"/>
          </a:p>
          <a:p>
            <a:r>
              <a:rPr kumimoji="1" lang="ja-JP" altLang="en-US" b="1" dirty="0"/>
              <a:t>必ずしも自身の大学での研究と全てが合致した研修ができる訳ではないですが，自身の専攻分野を選ぶことが可能です．</a:t>
            </a:r>
            <a:endParaRPr kumimoji="1" lang="en-US" altLang="ja-JP" b="1" dirty="0"/>
          </a:p>
          <a:p>
            <a:endParaRPr kumimoji="1" lang="ja-JP" altLang="en-US" b="1" dirty="0"/>
          </a:p>
          <a:p>
            <a:r>
              <a:rPr kumimoji="1" lang="ja-JP" altLang="en-US" dirty="0"/>
              <a:t>本プログラムは日本で一般的に行われる職業体験的インターンとは違い、技術研修を主軸としていて、より実践的な経験を積むことができます。</a:t>
            </a:r>
            <a:endParaRPr kumimoji="1" lang="en-US" altLang="ja-JP" dirty="0"/>
          </a:p>
        </p:txBody>
      </p:sp>
    </p:spTree>
    <p:extLst>
      <p:ext uri="{BB962C8B-B14F-4D97-AF65-F5344CB8AC3E}">
        <p14:creationId xmlns:p14="http://schemas.microsoft.com/office/powerpoint/2010/main" val="36016392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過去の</a:t>
            </a:r>
            <a:r>
              <a:rPr kumimoji="1" lang="en-US" altLang="ja-JP" dirty="0"/>
              <a:t>IAESTE</a:t>
            </a:r>
            <a:r>
              <a:rPr kumimoji="1" lang="ja-JP" altLang="en-US" dirty="0"/>
              <a:t>の</a:t>
            </a:r>
            <a:r>
              <a:rPr kumimoji="1" lang="en-US" altLang="ja-JP" dirty="0"/>
              <a:t>OB</a:t>
            </a:r>
            <a:r>
              <a:rPr kumimoji="1" lang="ja-JP" altLang="en-US" dirty="0"/>
              <a:t>の中には、有名な宇宙飛行士の野口聡一さん、星出彰彦さんがいらっしゃいます。</a:t>
            </a:r>
            <a:endParaRPr kumimoji="1" lang="en-US" altLang="ja-JP" dirty="0"/>
          </a:p>
          <a:p>
            <a:r>
              <a:rPr kumimoji="1" lang="en-US" altLang="ja-JP" dirty="0"/>
              <a:t>IAESTE</a:t>
            </a:r>
            <a:r>
              <a:rPr kumimoji="1" lang="ja-JP" altLang="en-US" dirty="0"/>
              <a:t>のプログラムに参加することで、将来的な大活躍も期待できます。</a:t>
            </a:r>
          </a:p>
        </p:txBody>
      </p:sp>
    </p:spTree>
    <p:extLst>
      <p:ext uri="{BB962C8B-B14F-4D97-AF65-F5344CB8AC3E}">
        <p14:creationId xmlns:p14="http://schemas.microsoft.com/office/powerpoint/2010/main" val="25118608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ja-JP" altLang="en-US"/>
              <a:t>マスター タイトルの書式設定</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F2E5BB53-DCCB-4F0F-87AC-2CE3BFC80045}" type="datetimeFigureOut">
              <a:rPr kumimoji="1" lang="ja-JP" altLang="en-US" smtClean="0"/>
              <a:pPr/>
              <a:t>2022/8/17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5F266680-B205-45AD-B590-DA899752E171}" type="slidenum">
              <a:rPr kumimoji="1" lang="ja-JP" altLang="en-US" smtClean="0"/>
              <a:pPr/>
              <a:t>‹#›</a:t>
            </a:fld>
            <a:endParaRPr kumimoji="1" lang="ja-JP" altLang="en-US"/>
          </a:p>
        </p:txBody>
      </p:sp>
    </p:spTree>
    <p:extLst>
      <p:ext uri="{BB962C8B-B14F-4D97-AF65-F5344CB8AC3E}">
        <p14:creationId xmlns:p14="http://schemas.microsoft.com/office/powerpoint/2010/main" val="31103841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F2E5BB53-DCCB-4F0F-87AC-2CE3BFC80045}" type="datetimeFigureOut">
              <a:rPr kumimoji="1" lang="ja-JP" altLang="en-US" smtClean="0"/>
              <a:pPr/>
              <a:t>2022/8/17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5F266680-B205-45AD-B590-DA899752E171}" type="slidenum">
              <a:rPr kumimoji="1" lang="ja-JP" altLang="en-US" smtClean="0"/>
              <a:pPr/>
              <a:t>‹#›</a:t>
            </a:fld>
            <a:endParaRPr kumimoji="1" lang="ja-JP" altLang="en-US"/>
          </a:p>
        </p:txBody>
      </p:sp>
    </p:spTree>
    <p:extLst>
      <p:ext uri="{BB962C8B-B14F-4D97-AF65-F5344CB8AC3E}">
        <p14:creationId xmlns:p14="http://schemas.microsoft.com/office/powerpoint/2010/main" val="42316951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F2E5BB53-DCCB-4F0F-87AC-2CE3BFC80045}" type="datetimeFigureOut">
              <a:rPr kumimoji="1" lang="ja-JP" altLang="en-US" smtClean="0"/>
              <a:pPr/>
              <a:t>2022/8/17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5F266680-B205-45AD-B590-DA899752E171}" type="slidenum">
              <a:rPr kumimoji="1" lang="ja-JP" altLang="en-US" smtClean="0"/>
              <a:pPr/>
              <a:t>‹#›</a:t>
            </a:fld>
            <a:endParaRPr kumimoji="1" lang="ja-JP" altLang="en-US"/>
          </a:p>
        </p:txBody>
      </p:sp>
    </p:spTree>
    <p:extLst>
      <p:ext uri="{BB962C8B-B14F-4D97-AF65-F5344CB8AC3E}">
        <p14:creationId xmlns:p14="http://schemas.microsoft.com/office/powerpoint/2010/main" val="164461964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タイトルのみ">
    <p:bg>
      <p:bgPr>
        <a:gradFill>
          <a:gsLst>
            <a:gs pos="0">
              <a:srgbClr val="2F639A"/>
            </a:gs>
            <a:gs pos="53000">
              <a:srgbClr val="478EB4"/>
            </a:gs>
            <a:gs pos="100000">
              <a:srgbClr val="5C9E95"/>
            </a:gs>
          </a:gsLst>
          <a:lin ang="2700000" scaled="1"/>
        </a:gra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5980702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比較">
    <p:bg>
      <p:bgPr>
        <a:solidFill>
          <a:schemeClr val="bg1"/>
        </a:solidFill>
        <a:effectLst/>
      </p:bgPr>
    </p:bg>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6851962" y="6368951"/>
            <a:ext cx="2057400" cy="365125"/>
          </a:xfrm>
        </p:spPr>
        <p:txBody>
          <a:bodyPr/>
          <a:lstStyle>
            <a:lvl1pPr>
              <a:defRPr b="1" i="0">
                <a:gradFill>
                  <a:gsLst>
                    <a:gs pos="0">
                      <a:srgbClr val="2F639A"/>
                    </a:gs>
                    <a:gs pos="53000">
                      <a:srgbClr val="478EB4"/>
                    </a:gs>
                    <a:gs pos="100000">
                      <a:srgbClr val="5C9E95"/>
                    </a:gs>
                  </a:gsLst>
                  <a:lin ang="0" scaled="1"/>
                </a:gradFill>
                <a:latin typeface="Helvetica" charset="0"/>
                <a:ea typeface="Helvetica" charset="0"/>
                <a:cs typeface="Helvetica" charset="0"/>
              </a:defRPr>
            </a:lvl1pPr>
          </a:lstStyle>
          <a:p>
            <a:fld id="{F5703EAE-6F21-4879-92F0-A2EF6440CE14}" type="slidenum">
              <a:rPr lang="ja-JP" altLang="en-US" smtClean="0"/>
              <a:pPr/>
              <a:t>‹#›</a:t>
            </a:fld>
            <a:endParaRPr lang="ja-JP" altLang="en-US"/>
          </a:p>
        </p:txBody>
      </p:sp>
      <p:sp>
        <p:nvSpPr>
          <p:cNvPr id="10" name="正方形/長方形 9"/>
          <p:cNvSpPr/>
          <p:nvPr userDrawn="1"/>
        </p:nvSpPr>
        <p:spPr>
          <a:xfrm>
            <a:off x="0" y="0"/>
            <a:ext cx="9144000" cy="609047"/>
          </a:xfrm>
          <a:prstGeom prst="rect">
            <a:avLst/>
          </a:prstGeom>
          <a:gradFill flip="none" rotWithShape="1">
            <a:gsLst>
              <a:gs pos="0">
                <a:srgbClr val="185FAE"/>
              </a:gs>
              <a:gs pos="51000">
                <a:srgbClr val="2498DA"/>
              </a:gs>
              <a:gs pos="100000">
                <a:srgbClr val="3EB4A8"/>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p>
        </p:txBody>
      </p:sp>
      <p:sp>
        <p:nvSpPr>
          <p:cNvPr id="12" name="Title 1"/>
          <p:cNvSpPr>
            <a:spLocks noGrp="1"/>
          </p:cNvSpPr>
          <p:nvPr>
            <p:ph type="title" hasCustomPrompt="1"/>
          </p:nvPr>
        </p:nvSpPr>
        <p:spPr>
          <a:xfrm>
            <a:off x="229651" y="0"/>
            <a:ext cx="7079882" cy="609047"/>
          </a:xfrm>
        </p:spPr>
        <p:txBody>
          <a:bodyPr tIns="72000">
            <a:normAutofit/>
          </a:bodyPr>
          <a:lstStyle>
            <a:lvl1pPr>
              <a:defRPr sz="2000" b="1">
                <a:solidFill>
                  <a:schemeClr val="bg1"/>
                </a:solidFill>
                <a:latin typeface="+mn-ea"/>
                <a:ea typeface="+mn-ea"/>
                <a:cs typeface="Hiragino Kaku Gothic ProN W6" charset="-128"/>
              </a:defRPr>
            </a:lvl1pPr>
          </a:lstStyle>
          <a:p>
            <a:r>
              <a:rPr lang="ja-JP" altLang="en-US" dirty="0"/>
              <a:t>マスター タイトルの書式設定　</a:t>
            </a:r>
            <a:endParaRPr lang="en-US" dirty="0"/>
          </a:p>
        </p:txBody>
      </p:sp>
      <p:pic>
        <p:nvPicPr>
          <p:cNvPr id="3" name="図 2">
            <a:extLst>
              <a:ext uri="{FF2B5EF4-FFF2-40B4-BE49-F238E27FC236}">
                <a16:creationId xmlns:a16="http://schemas.microsoft.com/office/drawing/2014/main" id="{D23B78BC-B9EC-7743-A96A-44B96E098DC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120237" y="180870"/>
            <a:ext cx="840616" cy="251209"/>
          </a:xfrm>
          <a:prstGeom prst="rect">
            <a:avLst/>
          </a:prstGeom>
        </p:spPr>
      </p:pic>
    </p:spTree>
    <p:extLst>
      <p:ext uri="{BB962C8B-B14F-4D97-AF65-F5344CB8AC3E}">
        <p14:creationId xmlns:p14="http://schemas.microsoft.com/office/powerpoint/2010/main" val="35268789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F2E5BB53-DCCB-4F0F-87AC-2CE3BFC80045}" type="datetimeFigureOut">
              <a:rPr kumimoji="1" lang="ja-JP" altLang="en-US" smtClean="0"/>
              <a:pPr/>
              <a:t>2022/8/17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5F266680-B205-45AD-B590-DA899752E171}" type="slidenum">
              <a:rPr kumimoji="1" lang="ja-JP" altLang="en-US" smtClean="0"/>
              <a:pPr/>
              <a:t>‹#›</a:t>
            </a:fld>
            <a:endParaRPr kumimoji="1" lang="ja-JP" altLang="en-US"/>
          </a:p>
        </p:txBody>
      </p:sp>
    </p:spTree>
    <p:extLst>
      <p:ext uri="{BB962C8B-B14F-4D97-AF65-F5344CB8AC3E}">
        <p14:creationId xmlns:p14="http://schemas.microsoft.com/office/powerpoint/2010/main" val="1393283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F2E5BB53-DCCB-4F0F-87AC-2CE3BFC80045}" type="datetimeFigureOut">
              <a:rPr kumimoji="1" lang="ja-JP" altLang="en-US" smtClean="0"/>
              <a:pPr/>
              <a:t>2022/8/17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5F266680-B205-45AD-B590-DA899752E171}" type="slidenum">
              <a:rPr kumimoji="1" lang="ja-JP" altLang="en-US" smtClean="0"/>
              <a:pPr/>
              <a:t>‹#›</a:t>
            </a:fld>
            <a:endParaRPr kumimoji="1" lang="ja-JP" altLang="en-US"/>
          </a:p>
        </p:txBody>
      </p:sp>
    </p:spTree>
    <p:extLst>
      <p:ext uri="{BB962C8B-B14F-4D97-AF65-F5344CB8AC3E}">
        <p14:creationId xmlns:p14="http://schemas.microsoft.com/office/powerpoint/2010/main" val="20336137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F2E5BB53-DCCB-4F0F-87AC-2CE3BFC80045}" type="datetimeFigureOut">
              <a:rPr kumimoji="1" lang="ja-JP" altLang="en-US" smtClean="0"/>
              <a:pPr/>
              <a:t>2022/8/17</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5F266680-B205-45AD-B590-DA899752E171}" type="slidenum">
              <a:rPr kumimoji="1" lang="ja-JP" altLang="en-US" smtClean="0"/>
              <a:pPr/>
              <a:t>‹#›</a:t>
            </a:fld>
            <a:endParaRPr kumimoji="1" lang="ja-JP" altLang="en-US"/>
          </a:p>
        </p:txBody>
      </p:sp>
    </p:spTree>
    <p:extLst>
      <p:ext uri="{BB962C8B-B14F-4D97-AF65-F5344CB8AC3E}">
        <p14:creationId xmlns:p14="http://schemas.microsoft.com/office/powerpoint/2010/main" val="12598085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629842" y="2505075"/>
            <a:ext cx="3868340"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4629150" y="2505075"/>
            <a:ext cx="3887391"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F2E5BB53-DCCB-4F0F-87AC-2CE3BFC80045}" type="datetimeFigureOut">
              <a:rPr kumimoji="1" lang="ja-JP" altLang="en-US" smtClean="0"/>
              <a:pPr/>
              <a:t>2022/8/17</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5F266680-B205-45AD-B590-DA899752E171}" type="slidenum">
              <a:rPr kumimoji="1" lang="ja-JP" altLang="en-US" smtClean="0"/>
              <a:pPr/>
              <a:t>‹#›</a:t>
            </a:fld>
            <a:endParaRPr kumimoji="1" lang="ja-JP" altLang="en-US"/>
          </a:p>
        </p:txBody>
      </p:sp>
    </p:spTree>
    <p:extLst>
      <p:ext uri="{BB962C8B-B14F-4D97-AF65-F5344CB8AC3E}">
        <p14:creationId xmlns:p14="http://schemas.microsoft.com/office/powerpoint/2010/main" val="39548630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F2E5BB53-DCCB-4F0F-87AC-2CE3BFC80045}" type="datetimeFigureOut">
              <a:rPr kumimoji="1" lang="ja-JP" altLang="en-US" smtClean="0"/>
              <a:pPr/>
              <a:t>2022/8/17</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5F266680-B205-45AD-B590-DA899752E171}" type="slidenum">
              <a:rPr kumimoji="1" lang="ja-JP" altLang="en-US" smtClean="0"/>
              <a:pPr/>
              <a:t>‹#›</a:t>
            </a:fld>
            <a:endParaRPr kumimoji="1" lang="ja-JP" altLang="en-US"/>
          </a:p>
        </p:txBody>
      </p:sp>
    </p:spTree>
    <p:extLst>
      <p:ext uri="{BB962C8B-B14F-4D97-AF65-F5344CB8AC3E}">
        <p14:creationId xmlns:p14="http://schemas.microsoft.com/office/powerpoint/2010/main" val="14449815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2E5BB53-DCCB-4F0F-87AC-2CE3BFC80045}" type="datetimeFigureOut">
              <a:rPr kumimoji="1" lang="ja-JP" altLang="en-US" smtClean="0"/>
              <a:pPr/>
              <a:t>2022/8/17</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5F266680-B205-45AD-B590-DA899752E171}" type="slidenum">
              <a:rPr kumimoji="1" lang="ja-JP" altLang="en-US" smtClean="0"/>
              <a:pPr/>
              <a:t>‹#›</a:t>
            </a:fld>
            <a:endParaRPr kumimoji="1" lang="ja-JP" altLang="en-US"/>
          </a:p>
        </p:txBody>
      </p:sp>
    </p:spTree>
    <p:extLst>
      <p:ext uri="{BB962C8B-B14F-4D97-AF65-F5344CB8AC3E}">
        <p14:creationId xmlns:p14="http://schemas.microsoft.com/office/powerpoint/2010/main" val="25332086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F2E5BB53-DCCB-4F0F-87AC-2CE3BFC80045}" type="datetimeFigureOut">
              <a:rPr kumimoji="1" lang="ja-JP" altLang="en-US" smtClean="0"/>
              <a:pPr/>
              <a:t>2022/8/17</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5F266680-B205-45AD-B590-DA899752E171}" type="slidenum">
              <a:rPr kumimoji="1" lang="ja-JP" altLang="en-US" smtClean="0"/>
              <a:pPr/>
              <a:t>‹#›</a:t>
            </a:fld>
            <a:endParaRPr kumimoji="1" lang="ja-JP" altLang="en-US"/>
          </a:p>
        </p:txBody>
      </p:sp>
    </p:spTree>
    <p:extLst>
      <p:ext uri="{BB962C8B-B14F-4D97-AF65-F5344CB8AC3E}">
        <p14:creationId xmlns:p14="http://schemas.microsoft.com/office/powerpoint/2010/main" val="3706616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F2E5BB53-DCCB-4F0F-87AC-2CE3BFC80045}" type="datetimeFigureOut">
              <a:rPr kumimoji="1" lang="ja-JP" altLang="en-US" smtClean="0"/>
              <a:pPr/>
              <a:t>2022/8/17</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5F266680-B205-45AD-B590-DA899752E171}" type="slidenum">
              <a:rPr kumimoji="1" lang="ja-JP" altLang="en-US" smtClean="0"/>
              <a:pPr/>
              <a:t>‹#›</a:t>
            </a:fld>
            <a:endParaRPr kumimoji="1" lang="ja-JP" altLang="en-US"/>
          </a:p>
        </p:txBody>
      </p:sp>
    </p:spTree>
    <p:extLst>
      <p:ext uri="{BB962C8B-B14F-4D97-AF65-F5344CB8AC3E}">
        <p14:creationId xmlns:p14="http://schemas.microsoft.com/office/powerpoint/2010/main" val="41380076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2E5BB53-DCCB-4F0F-87AC-2CE3BFC80045}" type="datetimeFigureOut">
              <a:rPr kumimoji="1" lang="ja-JP" altLang="en-US" smtClean="0"/>
              <a:pPr/>
              <a:t>2022/8/17</a:t>
            </a:fld>
            <a:endParaRPr kumimoji="1" lang="ja-JP"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F266680-B205-45AD-B590-DA899752E171}" type="slidenum">
              <a:rPr kumimoji="1" lang="ja-JP" altLang="en-US" smtClean="0"/>
              <a:pPr/>
              <a:t>‹#›</a:t>
            </a:fld>
            <a:endParaRPr kumimoji="1" lang="ja-JP" altLang="en-US"/>
          </a:p>
        </p:txBody>
      </p:sp>
    </p:spTree>
    <p:extLst>
      <p:ext uri="{BB962C8B-B14F-4D97-AF65-F5344CB8AC3E}">
        <p14:creationId xmlns:p14="http://schemas.microsoft.com/office/powerpoint/2010/main" val="272060846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2.xml"/><Relationship Id="rId5" Type="http://schemas.openxmlformats.org/officeDocument/2006/relationships/image" Target="../media/image4.emf"/><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13.xml"/><Relationship Id="rId4" Type="http://schemas.openxmlformats.org/officeDocument/2006/relationships/image" Target="../media/image28.png"/></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13.xml"/><Relationship Id="rId4" Type="http://schemas.openxmlformats.org/officeDocument/2006/relationships/image" Target="../media/image28.png"/></Relationships>
</file>

<file path=ppt/slides/_rels/slide12.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29.jpeg"/><Relationship Id="rId7" Type="http://schemas.openxmlformats.org/officeDocument/2006/relationships/image" Target="../media/image31.jpeg"/><Relationship Id="rId2" Type="http://schemas.openxmlformats.org/officeDocument/2006/relationships/notesSlide" Target="../notesSlides/notesSlide12.xml"/><Relationship Id="rId1" Type="http://schemas.openxmlformats.org/officeDocument/2006/relationships/slideLayout" Target="../slideLayouts/slideLayout13.xml"/><Relationship Id="rId6" Type="http://schemas.microsoft.com/office/2007/relationships/hdphoto" Target="../media/hdphoto2.wdp"/><Relationship Id="rId5" Type="http://schemas.openxmlformats.org/officeDocument/2006/relationships/image" Target="../media/image30.jpeg"/><Relationship Id="rId4" Type="http://schemas.microsoft.com/office/2007/relationships/hdphoto" Target="../media/hdphoto1.wdp"/></Relationships>
</file>

<file path=ppt/slides/_rels/slide13.xml.rels><?xml version="1.0" encoding="UTF-8" standalone="yes"?>
<Relationships xmlns="http://schemas.openxmlformats.org/package/2006/relationships"><Relationship Id="rId8" Type="http://schemas.microsoft.com/office/2007/relationships/hdphoto" Target="../media/hdphoto6.wdp"/><Relationship Id="rId3" Type="http://schemas.openxmlformats.org/officeDocument/2006/relationships/image" Target="../media/image32.png"/><Relationship Id="rId7" Type="http://schemas.openxmlformats.org/officeDocument/2006/relationships/image" Target="../media/image34.png"/><Relationship Id="rId2" Type="http://schemas.openxmlformats.org/officeDocument/2006/relationships/notesSlide" Target="../notesSlides/notesSlide13.xml"/><Relationship Id="rId1" Type="http://schemas.openxmlformats.org/officeDocument/2006/relationships/slideLayout" Target="../slideLayouts/slideLayout13.xml"/><Relationship Id="rId6" Type="http://schemas.microsoft.com/office/2007/relationships/hdphoto" Target="../media/hdphoto5.wdp"/><Relationship Id="rId5" Type="http://schemas.openxmlformats.org/officeDocument/2006/relationships/image" Target="../media/image33.jpeg"/><Relationship Id="rId10" Type="http://schemas.microsoft.com/office/2007/relationships/hdphoto" Target="../media/hdphoto7.wdp"/><Relationship Id="rId4" Type="http://schemas.microsoft.com/office/2007/relationships/hdphoto" Target="../media/hdphoto4.wdp"/><Relationship Id="rId9" Type="http://schemas.openxmlformats.org/officeDocument/2006/relationships/image" Target="../media/image35.png"/></Relationships>
</file>

<file path=ppt/slides/_rels/slide14.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14.xml"/><Relationship Id="rId1" Type="http://schemas.openxmlformats.org/officeDocument/2006/relationships/slideLayout" Target="../slideLayouts/slideLayout13.xml"/><Relationship Id="rId6" Type="http://schemas.openxmlformats.org/officeDocument/2006/relationships/image" Target="../media/image39.emf"/><Relationship Id="rId5" Type="http://schemas.openxmlformats.org/officeDocument/2006/relationships/image" Target="../media/image38.emf"/><Relationship Id="rId4" Type="http://schemas.openxmlformats.org/officeDocument/2006/relationships/image" Target="../media/image37.jpeg"/></Relationships>
</file>

<file path=ppt/slides/_rels/slide15.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15.xml"/><Relationship Id="rId1" Type="http://schemas.openxmlformats.org/officeDocument/2006/relationships/slideLayout" Target="../slideLayouts/slideLayout13.xml"/><Relationship Id="rId6" Type="http://schemas.openxmlformats.org/officeDocument/2006/relationships/image" Target="../media/image8.tiff"/><Relationship Id="rId5" Type="http://schemas.openxmlformats.org/officeDocument/2006/relationships/image" Target="../media/image7.png"/><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7.xml"/><Relationship Id="rId1" Type="http://schemas.openxmlformats.org/officeDocument/2006/relationships/slideLayout" Target="../slideLayouts/slideLayout1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image" Target="../media/image8.tiff"/><Relationship Id="rId5" Type="http://schemas.openxmlformats.org/officeDocument/2006/relationships/image" Target="../media/image7.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5.xml"/><Relationship Id="rId1" Type="http://schemas.openxmlformats.org/officeDocument/2006/relationships/slideLayout" Target="../slideLayouts/slideLayout13.xml"/><Relationship Id="rId4" Type="http://schemas.openxmlformats.org/officeDocument/2006/relationships/image" Target="../media/image41.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42.jpeg"/><Relationship Id="rId7" Type="http://schemas.openxmlformats.org/officeDocument/2006/relationships/image" Target="../media/image46.png"/><Relationship Id="rId2" Type="http://schemas.openxmlformats.org/officeDocument/2006/relationships/notesSlide" Target="../notesSlides/notesSlide29.xml"/><Relationship Id="rId1" Type="http://schemas.openxmlformats.org/officeDocument/2006/relationships/slideLayout" Target="../slideLayouts/slideLayout13.xml"/><Relationship Id="rId6" Type="http://schemas.openxmlformats.org/officeDocument/2006/relationships/image" Target="../media/image45.jpeg"/><Relationship Id="rId5" Type="http://schemas.openxmlformats.org/officeDocument/2006/relationships/image" Target="../media/image44.png"/><Relationship Id="rId4" Type="http://schemas.openxmlformats.org/officeDocument/2006/relationships/image" Target="../media/image43.png"/></Relationships>
</file>

<file path=ppt/slides/_rels/slide3.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3.xml"/><Relationship Id="rId1" Type="http://schemas.openxmlformats.org/officeDocument/2006/relationships/slideLayout" Target="../slideLayouts/slideLayout13.xml"/><Relationship Id="rId6" Type="http://schemas.openxmlformats.org/officeDocument/2006/relationships/image" Target="../media/image8.tiff"/><Relationship Id="rId5" Type="http://schemas.openxmlformats.org/officeDocument/2006/relationships/image" Target="../media/image7.png"/><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3.xml"/><Relationship Id="rId1" Type="http://schemas.openxmlformats.org/officeDocument/2006/relationships/slideLayout" Target="../slideLayouts/slideLayout13.xml"/><Relationship Id="rId5" Type="http://schemas.openxmlformats.org/officeDocument/2006/relationships/image" Target="../media/image49.png"/><Relationship Id="rId4" Type="http://schemas.openxmlformats.org/officeDocument/2006/relationships/image" Target="../media/image48.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3.xml"/><Relationship Id="rId4" Type="http://schemas.openxmlformats.org/officeDocument/2006/relationships/image" Target="../media/image10.sv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jpeg"/><Relationship Id="rId2" Type="http://schemas.openxmlformats.org/officeDocument/2006/relationships/notesSlide" Target="../notesSlides/notesSlide5.xml"/><Relationship Id="rId1" Type="http://schemas.openxmlformats.org/officeDocument/2006/relationships/slideLayout" Target="../slideLayouts/slideLayout13.xml"/><Relationship Id="rId6" Type="http://schemas.openxmlformats.org/officeDocument/2006/relationships/image" Target="../media/image14.png"/><Relationship Id="rId5" Type="http://schemas.openxmlformats.org/officeDocument/2006/relationships/image" Target="../media/image13.jpeg"/><Relationship Id="rId4" Type="http://schemas.openxmlformats.org/officeDocument/2006/relationships/image" Target="../media/image12.jpeg"/></Relationships>
</file>

<file path=ppt/slides/_rels/slide6.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6.xml"/><Relationship Id="rId1" Type="http://schemas.openxmlformats.org/officeDocument/2006/relationships/slideLayout" Target="../slideLayouts/slideLayout13.xml"/><Relationship Id="rId6" Type="http://schemas.openxmlformats.org/officeDocument/2006/relationships/image" Target="../media/image8.tiff"/><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13.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13.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70755" y="1762311"/>
            <a:ext cx="4202484" cy="1532375"/>
          </a:xfrm>
          <a:prstGeom prst="rect">
            <a:avLst/>
          </a:prstGeom>
        </p:spPr>
      </p:pic>
      <p:sp>
        <p:nvSpPr>
          <p:cNvPr id="4" name="テキスト ボックス 3"/>
          <p:cNvSpPr txBox="1"/>
          <p:nvPr/>
        </p:nvSpPr>
        <p:spPr>
          <a:xfrm>
            <a:off x="1461799" y="3294686"/>
            <a:ext cx="6220396" cy="646331"/>
          </a:xfrm>
          <a:prstGeom prst="rect">
            <a:avLst/>
          </a:prstGeom>
          <a:noFill/>
        </p:spPr>
        <p:txBody>
          <a:bodyPr wrap="square" rtlCol="0">
            <a:spAutoFit/>
          </a:bodyPr>
          <a:lstStyle/>
          <a:p>
            <a:pPr algn="ctr"/>
            <a:r>
              <a:rPr kumimoji="1" lang="ja-JP" altLang="en-US" sz="3600" b="1" spc="300" dirty="0">
                <a:solidFill>
                  <a:schemeClr val="bg1"/>
                </a:solidFill>
                <a:latin typeface="+mn-ea"/>
                <a:cs typeface="Hiragino Kaku Gothic ProN W6" charset="-128"/>
              </a:rPr>
              <a:t>海外インターンシップ</a:t>
            </a:r>
          </a:p>
        </p:txBody>
      </p:sp>
      <p:pic>
        <p:nvPicPr>
          <p:cNvPr id="6" name="図 5"/>
          <p:cNvPicPr>
            <a:picLocks noChangeAspect="1"/>
          </p:cNvPicPr>
          <p:nvPr/>
        </p:nvPicPr>
        <p:blipFill rotWithShape="1">
          <a:blip r:embed="rId4" cstate="print">
            <a:alphaModFix amt="10000"/>
            <a:extLst>
              <a:ext uri="{28A0092B-C50C-407E-A947-70E740481C1C}">
                <a14:useLocalDpi xmlns:a14="http://schemas.microsoft.com/office/drawing/2010/main" val="0"/>
              </a:ext>
            </a:extLst>
          </a:blip>
          <a:srcRect r="66674"/>
          <a:stretch/>
        </p:blipFill>
        <p:spPr>
          <a:xfrm>
            <a:off x="-534617" y="-463399"/>
            <a:ext cx="6010743" cy="6576695"/>
          </a:xfrm>
          <a:prstGeom prst="rect">
            <a:avLst/>
          </a:prstGeom>
        </p:spPr>
      </p:pic>
      <p:pic>
        <p:nvPicPr>
          <p:cNvPr id="2" name="図 1">
            <a:extLst>
              <a:ext uri="{FF2B5EF4-FFF2-40B4-BE49-F238E27FC236}">
                <a16:creationId xmlns:a16="http://schemas.microsoft.com/office/drawing/2014/main" id="{A6F09A9D-54E7-5143-9B29-5A64A59CF9F2}"/>
              </a:ext>
            </a:extLst>
          </p:cNvPr>
          <p:cNvPicPr>
            <a:picLocks noChangeAspect="1"/>
          </p:cNvPicPr>
          <p:nvPr/>
        </p:nvPicPr>
        <p:blipFill>
          <a:blip r:embed="rId5" cstate="print"/>
          <a:stretch>
            <a:fillRect/>
          </a:stretch>
        </p:blipFill>
        <p:spPr>
          <a:xfrm>
            <a:off x="0" y="0"/>
            <a:ext cx="9144000" cy="6858000"/>
          </a:xfrm>
          <a:prstGeom prst="rect">
            <a:avLst/>
          </a:prstGeom>
        </p:spPr>
      </p:pic>
    </p:spTree>
    <p:extLst>
      <p:ext uri="{BB962C8B-B14F-4D97-AF65-F5344CB8AC3E}">
        <p14:creationId xmlns:p14="http://schemas.microsoft.com/office/powerpoint/2010/main" val="11544115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F5703EAE-6F21-4879-92F0-A2EF6440CE14}" type="slidenum">
              <a:rPr lang="ja-JP" altLang="en-US" smtClean="0"/>
              <a:pPr/>
              <a:t>10</a:t>
            </a:fld>
            <a:endParaRPr lang="ja-JP" altLang="en-US"/>
          </a:p>
        </p:txBody>
      </p:sp>
      <p:sp>
        <p:nvSpPr>
          <p:cNvPr id="3" name="タイトル 2"/>
          <p:cNvSpPr>
            <a:spLocks noGrp="1"/>
          </p:cNvSpPr>
          <p:nvPr>
            <p:ph type="title"/>
          </p:nvPr>
        </p:nvSpPr>
        <p:spPr/>
        <p:txBody>
          <a:bodyPr/>
          <a:lstStyle/>
          <a:p>
            <a:r>
              <a:rPr kumimoji="1" lang="ja-JP" altLang="en-US" dirty="0"/>
              <a:t>プログラムの特徴</a:t>
            </a:r>
          </a:p>
        </p:txBody>
      </p:sp>
      <p:sp>
        <p:nvSpPr>
          <p:cNvPr id="4" name="テキスト ボックス 3"/>
          <p:cNvSpPr txBox="1"/>
          <p:nvPr/>
        </p:nvSpPr>
        <p:spPr>
          <a:xfrm>
            <a:off x="472965" y="914400"/>
            <a:ext cx="5255172" cy="461665"/>
          </a:xfrm>
          <a:prstGeom prst="rect">
            <a:avLst/>
          </a:prstGeom>
          <a:noFill/>
        </p:spPr>
        <p:txBody>
          <a:bodyPr wrap="square" rtlCol="0">
            <a:spAutoFit/>
          </a:bodyPr>
          <a:lstStyle/>
          <a:p>
            <a:r>
              <a:rPr kumimoji="1" lang="ja-JP" altLang="en-US" sz="2400" b="1" dirty="0">
                <a:solidFill>
                  <a:srgbClr val="2498DA"/>
                </a:solidFill>
                <a:latin typeface="+mn-ea"/>
                <a:cs typeface="Hiragino Kaku Gothic ProN W6" charset="-128"/>
              </a:rPr>
              <a:t>自由に選べる研修期間</a:t>
            </a:r>
          </a:p>
        </p:txBody>
      </p:sp>
      <p:pic>
        <p:nvPicPr>
          <p:cNvPr id="5" name="Picture 6" descr="男性 ピクトグラム シルエット イラスト"/>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63636" y="3511070"/>
            <a:ext cx="1725931" cy="172593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8" descr="頑張る ピクトグラム シルエット イラスト"/>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489957" y="3495260"/>
            <a:ext cx="1741741" cy="1741741"/>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p:cNvSpPr txBox="1"/>
          <p:nvPr/>
        </p:nvSpPr>
        <p:spPr>
          <a:xfrm>
            <a:off x="2265030" y="1704287"/>
            <a:ext cx="4450978" cy="461665"/>
          </a:xfrm>
          <a:prstGeom prst="rect">
            <a:avLst/>
          </a:prstGeom>
          <a:noFill/>
        </p:spPr>
        <p:txBody>
          <a:bodyPr wrap="square" rtlCol="0">
            <a:spAutoFit/>
          </a:bodyPr>
          <a:lstStyle/>
          <a:p>
            <a:pPr algn="ctr"/>
            <a:r>
              <a:rPr lang="ja-JP" altLang="en-US" sz="2400" b="1" dirty="0">
                <a:latin typeface="+mn-ea"/>
                <a:cs typeface="Hiragino Kaku Gothic ProN W6" charset="-128"/>
              </a:rPr>
              <a:t>一般的な海外インターンシップ</a:t>
            </a:r>
          </a:p>
        </p:txBody>
      </p:sp>
      <p:sp>
        <p:nvSpPr>
          <p:cNvPr id="8" name="ドーナツ 7"/>
          <p:cNvSpPr/>
          <p:nvPr/>
        </p:nvSpPr>
        <p:spPr>
          <a:xfrm>
            <a:off x="2489955" y="3614139"/>
            <a:ext cx="1652682" cy="1563441"/>
          </a:xfrm>
          <a:prstGeom prst="donut">
            <a:avLst/>
          </a:prstGeom>
          <a:solidFill>
            <a:srgbClr val="FF0000">
              <a:alpha val="6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solidFill>
                <a:schemeClr val="tx1"/>
              </a:solidFill>
            </a:endParaRPr>
          </a:p>
        </p:txBody>
      </p:sp>
      <p:sp>
        <p:nvSpPr>
          <p:cNvPr id="9" name="乗算記号 8"/>
          <p:cNvSpPr/>
          <p:nvPr/>
        </p:nvSpPr>
        <p:spPr>
          <a:xfrm>
            <a:off x="4786452" y="3431923"/>
            <a:ext cx="2003752" cy="2023589"/>
          </a:xfrm>
          <a:prstGeom prst="mathMultiply">
            <a:avLst/>
          </a:prstGeom>
          <a:solidFill>
            <a:schemeClr val="accent1">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0" name="テキスト ボックス 9"/>
          <p:cNvSpPr txBox="1"/>
          <p:nvPr/>
        </p:nvSpPr>
        <p:spPr>
          <a:xfrm flipH="1">
            <a:off x="3119006" y="5455512"/>
            <a:ext cx="2946784" cy="369332"/>
          </a:xfrm>
          <a:prstGeom prst="rect">
            <a:avLst/>
          </a:prstGeom>
          <a:noFill/>
        </p:spPr>
        <p:txBody>
          <a:bodyPr wrap="square" rtlCol="0">
            <a:spAutoFit/>
          </a:bodyPr>
          <a:lstStyle/>
          <a:p>
            <a:pPr algn="ctr"/>
            <a:r>
              <a:rPr lang="ja-JP" altLang="en-US" dirty="0">
                <a:latin typeface="+mn-ea"/>
                <a:cs typeface="Hiragino Kaku Gothic ProN W3" charset="-128"/>
              </a:rPr>
              <a:t>休学が必要な場合あり</a:t>
            </a:r>
          </a:p>
        </p:txBody>
      </p:sp>
      <p:sp>
        <p:nvSpPr>
          <p:cNvPr id="11" name="四角形吹き出し 10"/>
          <p:cNvSpPr/>
          <p:nvPr/>
        </p:nvSpPr>
        <p:spPr>
          <a:xfrm>
            <a:off x="1808782" y="2592000"/>
            <a:ext cx="2333855" cy="1065225"/>
          </a:xfrm>
          <a:custGeom>
            <a:avLst/>
            <a:gdLst>
              <a:gd name="connsiteX0" fmla="*/ 0 w 2333855"/>
              <a:gd name="connsiteY0" fmla="*/ 0 h 874483"/>
              <a:gd name="connsiteX1" fmla="*/ 388976 w 2333855"/>
              <a:gd name="connsiteY1" fmla="*/ 0 h 874483"/>
              <a:gd name="connsiteX2" fmla="*/ 388976 w 2333855"/>
              <a:gd name="connsiteY2" fmla="*/ 0 h 874483"/>
              <a:gd name="connsiteX3" fmla="*/ 972440 w 2333855"/>
              <a:gd name="connsiteY3" fmla="*/ 0 h 874483"/>
              <a:gd name="connsiteX4" fmla="*/ 2333855 w 2333855"/>
              <a:gd name="connsiteY4" fmla="*/ 0 h 874483"/>
              <a:gd name="connsiteX5" fmla="*/ 2333855 w 2333855"/>
              <a:gd name="connsiteY5" fmla="*/ 510115 h 874483"/>
              <a:gd name="connsiteX6" fmla="*/ 2333855 w 2333855"/>
              <a:gd name="connsiteY6" fmla="*/ 510115 h 874483"/>
              <a:gd name="connsiteX7" fmla="*/ 2333855 w 2333855"/>
              <a:gd name="connsiteY7" fmla="*/ 728736 h 874483"/>
              <a:gd name="connsiteX8" fmla="*/ 2333855 w 2333855"/>
              <a:gd name="connsiteY8" fmla="*/ 874483 h 874483"/>
              <a:gd name="connsiteX9" fmla="*/ 972440 w 2333855"/>
              <a:gd name="connsiteY9" fmla="*/ 874483 h 874483"/>
              <a:gd name="connsiteX10" fmla="*/ 1040503 w 2333855"/>
              <a:gd name="connsiteY10" fmla="*/ 1065225 h 874483"/>
              <a:gd name="connsiteX11" fmla="*/ 388976 w 2333855"/>
              <a:gd name="connsiteY11" fmla="*/ 874483 h 874483"/>
              <a:gd name="connsiteX12" fmla="*/ 0 w 2333855"/>
              <a:gd name="connsiteY12" fmla="*/ 874483 h 874483"/>
              <a:gd name="connsiteX13" fmla="*/ 0 w 2333855"/>
              <a:gd name="connsiteY13" fmla="*/ 728736 h 874483"/>
              <a:gd name="connsiteX14" fmla="*/ 0 w 2333855"/>
              <a:gd name="connsiteY14" fmla="*/ 510115 h 874483"/>
              <a:gd name="connsiteX15" fmla="*/ 0 w 2333855"/>
              <a:gd name="connsiteY15" fmla="*/ 510115 h 874483"/>
              <a:gd name="connsiteX16" fmla="*/ 0 w 2333855"/>
              <a:gd name="connsiteY16" fmla="*/ 0 h 874483"/>
              <a:gd name="connsiteX0" fmla="*/ 0 w 2333855"/>
              <a:gd name="connsiteY0" fmla="*/ 0 h 1065225"/>
              <a:gd name="connsiteX1" fmla="*/ 388976 w 2333855"/>
              <a:gd name="connsiteY1" fmla="*/ 0 h 1065225"/>
              <a:gd name="connsiteX2" fmla="*/ 388976 w 2333855"/>
              <a:gd name="connsiteY2" fmla="*/ 0 h 1065225"/>
              <a:gd name="connsiteX3" fmla="*/ 972440 w 2333855"/>
              <a:gd name="connsiteY3" fmla="*/ 0 h 1065225"/>
              <a:gd name="connsiteX4" fmla="*/ 2333855 w 2333855"/>
              <a:gd name="connsiteY4" fmla="*/ 0 h 1065225"/>
              <a:gd name="connsiteX5" fmla="*/ 2333855 w 2333855"/>
              <a:gd name="connsiteY5" fmla="*/ 510115 h 1065225"/>
              <a:gd name="connsiteX6" fmla="*/ 2333855 w 2333855"/>
              <a:gd name="connsiteY6" fmla="*/ 510115 h 1065225"/>
              <a:gd name="connsiteX7" fmla="*/ 2333855 w 2333855"/>
              <a:gd name="connsiteY7" fmla="*/ 728736 h 1065225"/>
              <a:gd name="connsiteX8" fmla="*/ 2333855 w 2333855"/>
              <a:gd name="connsiteY8" fmla="*/ 874483 h 1065225"/>
              <a:gd name="connsiteX9" fmla="*/ 806788 w 2333855"/>
              <a:gd name="connsiteY9" fmla="*/ 881109 h 1065225"/>
              <a:gd name="connsiteX10" fmla="*/ 1040503 w 2333855"/>
              <a:gd name="connsiteY10" fmla="*/ 1065225 h 1065225"/>
              <a:gd name="connsiteX11" fmla="*/ 388976 w 2333855"/>
              <a:gd name="connsiteY11" fmla="*/ 874483 h 1065225"/>
              <a:gd name="connsiteX12" fmla="*/ 0 w 2333855"/>
              <a:gd name="connsiteY12" fmla="*/ 874483 h 1065225"/>
              <a:gd name="connsiteX13" fmla="*/ 0 w 2333855"/>
              <a:gd name="connsiteY13" fmla="*/ 728736 h 1065225"/>
              <a:gd name="connsiteX14" fmla="*/ 0 w 2333855"/>
              <a:gd name="connsiteY14" fmla="*/ 510115 h 1065225"/>
              <a:gd name="connsiteX15" fmla="*/ 0 w 2333855"/>
              <a:gd name="connsiteY15" fmla="*/ 510115 h 1065225"/>
              <a:gd name="connsiteX16" fmla="*/ 0 w 2333855"/>
              <a:gd name="connsiteY16" fmla="*/ 0 h 1065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33855" h="1065225">
                <a:moveTo>
                  <a:pt x="0" y="0"/>
                </a:moveTo>
                <a:lnTo>
                  <a:pt x="388976" y="0"/>
                </a:lnTo>
                <a:lnTo>
                  <a:pt x="388976" y="0"/>
                </a:lnTo>
                <a:lnTo>
                  <a:pt x="972440" y="0"/>
                </a:lnTo>
                <a:lnTo>
                  <a:pt x="2333855" y="0"/>
                </a:lnTo>
                <a:lnTo>
                  <a:pt x="2333855" y="510115"/>
                </a:lnTo>
                <a:lnTo>
                  <a:pt x="2333855" y="510115"/>
                </a:lnTo>
                <a:lnTo>
                  <a:pt x="2333855" y="728736"/>
                </a:lnTo>
                <a:lnTo>
                  <a:pt x="2333855" y="874483"/>
                </a:lnTo>
                <a:lnTo>
                  <a:pt x="806788" y="881109"/>
                </a:lnTo>
                <a:lnTo>
                  <a:pt x="1040503" y="1065225"/>
                </a:lnTo>
                <a:lnTo>
                  <a:pt x="388976" y="874483"/>
                </a:lnTo>
                <a:lnTo>
                  <a:pt x="0" y="874483"/>
                </a:lnTo>
                <a:lnTo>
                  <a:pt x="0" y="728736"/>
                </a:lnTo>
                <a:lnTo>
                  <a:pt x="0" y="510115"/>
                </a:lnTo>
                <a:lnTo>
                  <a:pt x="0" y="510115"/>
                </a:lnTo>
                <a:lnTo>
                  <a:pt x="0" y="0"/>
                </a:lnTo>
                <a:close/>
              </a:path>
            </a:pathLst>
          </a:custGeom>
          <a:noFill/>
          <a:ln w="254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bIns="288000" rtlCol="0" anchor="ctr"/>
          <a:lstStyle/>
          <a:p>
            <a:pPr algn="ctr"/>
            <a:r>
              <a:rPr lang="ja-JP" altLang="en-US" dirty="0">
                <a:solidFill>
                  <a:schemeClr val="tx1"/>
                </a:solidFill>
                <a:latin typeface="+mn-ea"/>
                <a:cs typeface="Hiragino Kaku Gothic ProN W3" charset="-128"/>
              </a:rPr>
              <a:t>１年間の</a:t>
            </a:r>
            <a:endParaRPr lang="en-US" altLang="ja-JP" dirty="0">
              <a:solidFill>
                <a:schemeClr val="tx1"/>
              </a:solidFill>
              <a:latin typeface="+mn-ea"/>
              <a:cs typeface="Hiragino Kaku Gothic ProN W3" charset="-128"/>
            </a:endParaRPr>
          </a:p>
          <a:p>
            <a:pPr algn="ctr"/>
            <a:r>
              <a:rPr lang="ja-JP" altLang="en-US" dirty="0">
                <a:solidFill>
                  <a:schemeClr val="tx1"/>
                </a:solidFill>
                <a:latin typeface="+mn-ea"/>
                <a:cs typeface="Hiragino Kaku Gothic ProN W3" charset="-128"/>
              </a:rPr>
              <a:t>長期研修がしたい</a:t>
            </a:r>
          </a:p>
        </p:txBody>
      </p:sp>
      <p:sp>
        <p:nvSpPr>
          <p:cNvPr id="12" name="四角形吹き出し 11"/>
          <p:cNvSpPr/>
          <p:nvPr/>
        </p:nvSpPr>
        <p:spPr>
          <a:xfrm>
            <a:off x="4929047" y="2592000"/>
            <a:ext cx="2616378" cy="1087847"/>
          </a:xfrm>
          <a:custGeom>
            <a:avLst/>
            <a:gdLst>
              <a:gd name="connsiteX0" fmla="*/ 0 w 2616378"/>
              <a:gd name="connsiteY0" fmla="*/ 0 h 899925"/>
              <a:gd name="connsiteX1" fmla="*/ 1526221 w 2616378"/>
              <a:gd name="connsiteY1" fmla="*/ 0 h 899925"/>
              <a:gd name="connsiteX2" fmla="*/ 1526221 w 2616378"/>
              <a:gd name="connsiteY2" fmla="*/ 0 h 899925"/>
              <a:gd name="connsiteX3" fmla="*/ 2180315 w 2616378"/>
              <a:gd name="connsiteY3" fmla="*/ 0 h 899925"/>
              <a:gd name="connsiteX4" fmla="*/ 2616378 w 2616378"/>
              <a:gd name="connsiteY4" fmla="*/ 0 h 899925"/>
              <a:gd name="connsiteX5" fmla="*/ 2616378 w 2616378"/>
              <a:gd name="connsiteY5" fmla="*/ 524956 h 899925"/>
              <a:gd name="connsiteX6" fmla="*/ 2616378 w 2616378"/>
              <a:gd name="connsiteY6" fmla="*/ 524956 h 899925"/>
              <a:gd name="connsiteX7" fmla="*/ 2616378 w 2616378"/>
              <a:gd name="connsiteY7" fmla="*/ 749938 h 899925"/>
              <a:gd name="connsiteX8" fmla="*/ 2616378 w 2616378"/>
              <a:gd name="connsiteY8" fmla="*/ 899925 h 899925"/>
              <a:gd name="connsiteX9" fmla="*/ 2180315 w 2616378"/>
              <a:gd name="connsiteY9" fmla="*/ 899925 h 899925"/>
              <a:gd name="connsiteX10" fmla="*/ 1453032 w 2616378"/>
              <a:gd name="connsiteY10" fmla="*/ 1087847 h 899925"/>
              <a:gd name="connsiteX11" fmla="*/ 1526221 w 2616378"/>
              <a:gd name="connsiteY11" fmla="*/ 899925 h 899925"/>
              <a:gd name="connsiteX12" fmla="*/ 0 w 2616378"/>
              <a:gd name="connsiteY12" fmla="*/ 899925 h 899925"/>
              <a:gd name="connsiteX13" fmla="*/ 0 w 2616378"/>
              <a:gd name="connsiteY13" fmla="*/ 749938 h 899925"/>
              <a:gd name="connsiteX14" fmla="*/ 0 w 2616378"/>
              <a:gd name="connsiteY14" fmla="*/ 524956 h 899925"/>
              <a:gd name="connsiteX15" fmla="*/ 0 w 2616378"/>
              <a:gd name="connsiteY15" fmla="*/ 524956 h 899925"/>
              <a:gd name="connsiteX16" fmla="*/ 0 w 2616378"/>
              <a:gd name="connsiteY16" fmla="*/ 0 h 899925"/>
              <a:gd name="connsiteX0" fmla="*/ 0 w 2616378"/>
              <a:gd name="connsiteY0" fmla="*/ 0 h 1087847"/>
              <a:gd name="connsiteX1" fmla="*/ 1526221 w 2616378"/>
              <a:gd name="connsiteY1" fmla="*/ 0 h 1087847"/>
              <a:gd name="connsiteX2" fmla="*/ 1526221 w 2616378"/>
              <a:gd name="connsiteY2" fmla="*/ 0 h 1087847"/>
              <a:gd name="connsiteX3" fmla="*/ 2180315 w 2616378"/>
              <a:gd name="connsiteY3" fmla="*/ 0 h 1087847"/>
              <a:gd name="connsiteX4" fmla="*/ 2616378 w 2616378"/>
              <a:gd name="connsiteY4" fmla="*/ 0 h 1087847"/>
              <a:gd name="connsiteX5" fmla="*/ 2616378 w 2616378"/>
              <a:gd name="connsiteY5" fmla="*/ 524956 h 1087847"/>
              <a:gd name="connsiteX6" fmla="*/ 2616378 w 2616378"/>
              <a:gd name="connsiteY6" fmla="*/ 524956 h 1087847"/>
              <a:gd name="connsiteX7" fmla="*/ 2616378 w 2616378"/>
              <a:gd name="connsiteY7" fmla="*/ 749938 h 1087847"/>
              <a:gd name="connsiteX8" fmla="*/ 2616378 w 2616378"/>
              <a:gd name="connsiteY8" fmla="*/ 899925 h 1087847"/>
              <a:gd name="connsiteX9" fmla="*/ 2180315 w 2616378"/>
              <a:gd name="connsiteY9" fmla="*/ 899925 h 1087847"/>
              <a:gd name="connsiteX10" fmla="*/ 1453032 w 2616378"/>
              <a:gd name="connsiteY10" fmla="*/ 1087847 h 1087847"/>
              <a:gd name="connsiteX11" fmla="*/ 1758134 w 2616378"/>
              <a:gd name="connsiteY11" fmla="*/ 899925 h 1087847"/>
              <a:gd name="connsiteX12" fmla="*/ 0 w 2616378"/>
              <a:gd name="connsiteY12" fmla="*/ 899925 h 1087847"/>
              <a:gd name="connsiteX13" fmla="*/ 0 w 2616378"/>
              <a:gd name="connsiteY13" fmla="*/ 749938 h 1087847"/>
              <a:gd name="connsiteX14" fmla="*/ 0 w 2616378"/>
              <a:gd name="connsiteY14" fmla="*/ 524956 h 1087847"/>
              <a:gd name="connsiteX15" fmla="*/ 0 w 2616378"/>
              <a:gd name="connsiteY15" fmla="*/ 524956 h 1087847"/>
              <a:gd name="connsiteX16" fmla="*/ 0 w 2616378"/>
              <a:gd name="connsiteY16" fmla="*/ 0 h 1087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616378" h="1087847">
                <a:moveTo>
                  <a:pt x="0" y="0"/>
                </a:moveTo>
                <a:lnTo>
                  <a:pt x="1526221" y="0"/>
                </a:lnTo>
                <a:lnTo>
                  <a:pt x="1526221" y="0"/>
                </a:lnTo>
                <a:lnTo>
                  <a:pt x="2180315" y="0"/>
                </a:lnTo>
                <a:lnTo>
                  <a:pt x="2616378" y="0"/>
                </a:lnTo>
                <a:lnTo>
                  <a:pt x="2616378" y="524956"/>
                </a:lnTo>
                <a:lnTo>
                  <a:pt x="2616378" y="524956"/>
                </a:lnTo>
                <a:lnTo>
                  <a:pt x="2616378" y="749938"/>
                </a:lnTo>
                <a:lnTo>
                  <a:pt x="2616378" y="899925"/>
                </a:lnTo>
                <a:lnTo>
                  <a:pt x="2180315" y="899925"/>
                </a:lnTo>
                <a:lnTo>
                  <a:pt x="1453032" y="1087847"/>
                </a:lnTo>
                <a:lnTo>
                  <a:pt x="1758134" y="899925"/>
                </a:lnTo>
                <a:lnTo>
                  <a:pt x="0" y="899925"/>
                </a:lnTo>
                <a:lnTo>
                  <a:pt x="0" y="749938"/>
                </a:lnTo>
                <a:lnTo>
                  <a:pt x="0" y="524956"/>
                </a:lnTo>
                <a:lnTo>
                  <a:pt x="0" y="524956"/>
                </a:lnTo>
                <a:lnTo>
                  <a:pt x="0" y="0"/>
                </a:lnTo>
                <a:close/>
              </a:path>
            </a:pathLst>
          </a:custGeom>
          <a:noFill/>
          <a:ln w="254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bIns="251999" rtlCol="0" anchor="ctr"/>
          <a:lstStyle/>
          <a:p>
            <a:pPr algn="ctr"/>
            <a:r>
              <a:rPr lang="ja-JP" altLang="en-US" dirty="0">
                <a:solidFill>
                  <a:schemeClr val="tx1"/>
                </a:solidFill>
                <a:latin typeface="+mn-ea"/>
                <a:cs typeface="Hiragino Kaku Gothic ProN W3" charset="-128"/>
              </a:rPr>
              <a:t>夏休みを利用して</a:t>
            </a:r>
            <a:endParaRPr lang="en-US" altLang="ja-JP" dirty="0">
              <a:solidFill>
                <a:schemeClr val="tx1"/>
              </a:solidFill>
              <a:latin typeface="+mn-ea"/>
              <a:cs typeface="Hiragino Kaku Gothic ProN W3" charset="-128"/>
            </a:endParaRPr>
          </a:p>
          <a:p>
            <a:pPr algn="ctr"/>
            <a:r>
              <a:rPr lang="ja-JP" altLang="en-US" dirty="0">
                <a:solidFill>
                  <a:schemeClr val="tx1"/>
                </a:solidFill>
                <a:latin typeface="+mn-ea"/>
                <a:cs typeface="Hiragino Kaku Gothic ProN W3" charset="-128"/>
              </a:rPr>
              <a:t>２か月で参加したい</a:t>
            </a:r>
          </a:p>
        </p:txBody>
      </p:sp>
    </p:spTree>
    <p:extLst>
      <p:ext uri="{BB962C8B-B14F-4D97-AF65-F5344CB8AC3E}">
        <p14:creationId xmlns:p14="http://schemas.microsoft.com/office/powerpoint/2010/main" val="1477294081"/>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F5703EAE-6F21-4879-92F0-A2EF6440CE14}" type="slidenum">
              <a:rPr lang="ja-JP" altLang="en-US" smtClean="0"/>
              <a:pPr/>
              <a:t>11</a:t>
            </a:fld>
            <a:endParaRPr lang="ja-JP" altLang="en-US"/>
          </a:p>
        </p:txBody>
      </p:sp>
      <p:sp>
        <p:nvSpPr>
          <p:cNvPr id="3" name="タイトル 2"/>
          <p:cNvSpPr>
            <a:spLocks noGrp="1"/>
          </p:cNvSpPr>
          <p:nvPr>
            <p:ph type="title"/>
          </p:nvPr>
        </p:nvSpPr>
        <p:spPr/>
        <p:txBody>
          <a:bodyPr/>
          <a:lstStyle/>
          <a:p>
            <a:r>
              <a:rPr kumimoji="1" lang="ja-JP" altLang="en-US" dirty="0"/>
              <a:t>プログラムの特徴</a:t>
            </a:r>
          </a:p>
        </p:txBody>
      </p:sp>
      <p:sp>
        <p:nvSpPr>
          <p:cNvPr id="4" name="テキスト ボックス 3"/>
          <p:cNvSpPr txBox="1"/>
          <p:nvPr/>
        </p:nvSpPr>
        <p:spPr>
          <a:xfrm>
            <a:off x="472965" y="914400"/>
            <a:ext cx="5255172" cy="461665"/>
          </a:xfrm>
          <a:prstGeom prst="rect">
            <a:avLst/>
          </a:prstGeom>
          <a:noFill/>
        </p:spPr>
        <p:txBody>
          <a:bodyPr wrap="square" rtlCol="0">
            <a:spAutoFit/>
          </a:bodyPr>
          <a:lstStyle/>
          <a:p>
            <a:r>
              <a:rPr kumimoji="1" lang="ja-JP" altLang="en-US" sz="2400" b="1" dirty="0">
                <a:solidFill>
                  <a:srgbClr val="2498DA"/>
                </a:solidFill>
                <a:latin typeface="+mn-ea"/>
                <a:cs typeface="Hiragino Kaku Gothic ProN W6" charset="-128"/>
              </a:rPr>
              <a:t>選べる研修期間</a:t>
            </a:r>
          </a:p>
        </p:txBody>
      </p:sp>
      <p:pic>
        <p:nvPicPr>
          <p:cNvPr id="5" name="Picture 6" descr="男性 ピクトグラム シルエット イラスト"/>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43373" y="3491925"/>
            <a:ext cx="1725931" cy="172593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8" descr="頑張る ピクトグラム シルエット イラスト"/>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489957" y="3495260"/>
            <a:ext cx="1741741" cy="1741741"/>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p:cNvSpPr txBox="1"/>
          <p:nvPr/>
        </p:nvSpPr>
        <p:spPr>
          <a:xfrm>
            <a:off x="2163837" y="1725007"/>
            <a:ext cx="4857120" cy="461665"/>
          </a:xfrm>
          <a:prstGeom prst="rect">
            <a:avLst/>
          </a:prstGeom>
          <a:noFill/>
        </p:spPr>
        <p:txBody>
          <a:bodyPr wrap="square" rtlCol="0">
            <a:spAutoFit/>
          </a:bodyPr>
          <a:lstStyle/>
          <a:p>
            <a:pPr algn="ctr"/>
            <a:r>
              <a:rPr lang="en-US" altLang="ja-JP" sz="2400" dirty="0">
                <a:latin typeface="Futura Medium" panose="020B0602020204020303" pitchFamily="34" charset="-79"/>
                <a:cs typeface="Futura Medium" panose="020B0602020204020303" pitchFamily="34" charset="-79"/>
              </a:rPr>
              <a:t>IAESTE</a:t>
            </a:r>
            <a:r>
              <a:rPr lang="ja-JP" altLang="en-US" sz="2400" b="1" dirty="0">
                <a:latin typeface="+mn-ea"/>
                <a:cs typeface="Hiragino Kaku Gothic ProN W6" charset="-128"/>
              </a:rPr>
              <a:t>の海外インターンシップ</a:t>
            </a:r>
          </a:p>
        </p:txBody>
      </p:sp>
      <p:sp>
        <p:nvSpPr>
          <p:cNvPr id="8" name="ドーナツ 7"/>
          <p:cNvSpPr/>
          <p:nvPr/>
        </p:nvSpPr>
        <p:spPr>
          <a:xfrm>
            <a:off x="2489955" y="3614139"/>
            <a:ext cx="1652682" cy="1563441"/>
          </a:xfrm>
          <a:prstGeom prst="donut">
            <a:avLst/>
          </a:prstGeom>
          <a:solidFill>
            <a:srgbClr val="FF0000">
              <a:alpha val="6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solidFill>
                <a:schemeClr val="tx1"/>
              </a:solidFill>
            </a:endParaRPr>
          </a:p>
        </p:txBody>
      </p:sp>
      <p:sp>
        <p:nvSpPr>
          <p:cNvPr id="10" name="テキスト ボックス 9"/>
          <p:cNvSpPr txBox="1"/>
          <p:nvPr/>
        </p:nvSpPr>
        <p:spPr>
          <a:xfrm flipH="1">
            <a:off x="2497134" y="5478134"/>
            <a:ext cx="4190527" cy="400110"/>
          </a:xfrm>
          <a:prstGeom prst="rect">
            <a:avLst/>
          </a:prstGeom>
          <a:noFill/>
        </p:spPr>
        <p:txBody>
          <a:bodyPr wrap="square" rtlCol="0">
            <a:spAutoFit/>
          </a:bodyPr>
          <a:lstStyle/>
          <a:p>
            <a:pPr algn="ctr"/>
            <a:r>
              <a:rPr lang="en-US" altLang="ja-JP" sz="2000" spc="300" dirty="0">
                <a:latin typeface="Futura Lt BT Light" panose="020B0402020204020303" pitchFamily="34" charset="0"/>
                <a:cs typeface="Futura Medium" panose="020B0602020204020303" pitchFamily="34" charset="-79"/>
              </a:rPr>
              <a:t>8-</a:t>
            </a:r>
            <a:r>
              <a:rPr lang="en-US" altLang="ja-JP" sz="2000" dirty="0">
                <a:latin typeface="Futura Lt BT Light" panose="020B0402020204020303" pitchFamily="34" charset="0"/>
                <a:cs typeface="Futura Medium" panose="020B0602020204020303" pitchFamily="34" charset="-79"/>
              </a:rPr>
              <a:t>52 </a:t>
            </a:r>
            <a:r>
              <a:rPr lang="ja-JP" altLang="en-US" dirty="0">
                <a:latin typeface="+mn-ea"/>
                <a:cs typeface="Hiragino Kaku Gothic ProN W3" charset="-128"/>
              </a:rPr>
              <a:t>週間の柔軟な研修期間に対応</a:t>
            </a:r>
          </a:p>
        </p:txBody>
      </p:sp>
      <p:sp>
        <p:nvSpPr>
          <p:cNvPr id="11" name="四角形吹き出し 10"/>
          <p:cNvSpPr/>
          <p:nvPr/>
        </p:nvSpPr>
        <p:spPr>
          <a:xfrm>
            <a:off x="1808782" y="2592000"/>
            <a:ext cx="2333855" cy="1065225"/>
          </a:xfrm>
          <a:custGeom>
            <a:avLst/>
            <a:gdLst>
              <a:gd name="connsiteX0" fmla="*/ 0 w 2333855"/>
              <a:gd name="connsiteY0" fmla="*/ 0 h 874483"/>
              <a:gd name="connsiteX1" fmla="*/ 388976 w 2333855"/>
              <a:gd name="connsiteY1" fmla="*/ 0 h 874483"/>
              <a:gd name="connsiteX2" fmla="*/ 388976 w 2333855"/>
              <a:gd name="connsiteY2" fmla="*/ 0 h 874483"/>
              <a:gd name="connsiteX3" fmla="*/ 972440 w 2333855"/>
              <a:gd name="connsiteY3" fmla="*/ 0 h 874483"/>
              <a:gd name="connsiteX4" fmla="*/ 2333855 w 2333855"/>
              <a:gd name="connsiteY4" fmla="*/ 0 h 874483"/>
              <a:gd name="connsiteX5" fmla="*/ 2333855 w 2333855"/>
              <a:gd name="connsiteY5" fmla="*/ 510115 h 874483"/>
              <a:gd name="connsiteX6" fmla="*/ 2333855 w 2333855"/>
              <a:gd name="connsiteY6" fmla="*/ 510115 h 874483"/>
              <a:gd name="connsiteX7" fmla="*/ 2333855 w 2333855"/>
              <a:gd name="connsiteY7" fmla="*/ 728736 h 874483"/>
              <a:gd name="connsiteX8" fmla="*/ 2333855 w 2333855"/>
              <a:gd name="connsiteY8" fmla="*/ 874483 h 874483"/>
              <a:gd name="connsiteX9" fmla="*/ 972440 w 2333855"/>
              <a:gd name="connsiteY9" fmla="*/ 874483 h 874483"/>
              <a:gd name="connsiteX10" fmla="*/ 1040503 w 2333855"/>
              <a:gd name="connsiteY10" fmla="*/ 1065225 h 874483"/>
              <a:gd name="connsiteX11" fmla="*/ 388976 w 2333855"/>
              <a:gd name="connsiteY11" fmla="*/ 874483 h 874483"/>
              <a:gd name="connsiteX12" fmla="*/ 0 w 2333855"/>
              <a:gd name="connsiteY12" fmla="*/ 874483 h 874483"/>
              <a:gd name="connsiteX13" fmla="*/ 0 w 2333855"/>
              <a:gd name="connsiteY13" fmla="*/ 728736 h 874483"/>
              <a:gd name="connsiteX14" fmla="*/ 0 w 2333855"/>
              <a:gd name="connsiteY14" fmla="*/ 510115 h 874483"/>
              <a:gd name="connsiteX15" fmla="*/ 0 w 2333855"/>
              <a:gd name="connsiteY15" fmla="*/ 510115 h 874483"/>
              <a:gd name="connsiteX16" fmla="*/ 0 w 2333855"/>
              <a:gd name="connsiteY16" fmla="*/ 0 h 874483"/>
              <a:gd name="connsiteX0" fmla="*/ 0 w 2333855"/>
              <a:gd name="connsiteY0" fmla="*/ 0 h 1065225"/>
              <a:gd name="connsiteX1" fmla="*/ 388976 w 2333855"/>
              <a:gd name="connsiteY1" fmla="*/ 0 h 1065225"/>
              <a:gd name="connsiteX2" fmla="*/ 388976 w 2333855"/>
              <a:gd name="connsiteY2" fmla="*/ 0 h 1065225"/>
              <a:gd name="connsiteX3" fmla="*/ 972440 w 2333855"/>
              <a:gd name="connsiteY3" fmla="*/ 0 h 1065225"/>
              <a:gd name="connsiteX4" fmla="*/ 2333855 w 2333855"/>
              <a:gd name="connsiteY4" fmla="*/ 0 h 1065225"/>
              <a:gd name="connsiteX5" fmla="*/ 2333855 w 2333855"/>
              <a:gd name="connsiteY5" fmla="*/ 510115 h 1065225"/>
              <a:gd name="connsiteX6" fmla="*/ 2333855 w 2333855"/>
              <a:gd name="connsiteY6" fmla="*/ 510115 h 1065225"/>
              <a:gd name="connsiteX7" fmla="*/ 2333855 w 2333855"/>
              <a:gd name="connsiteY7" fmla="*/ 728736 h 1065225"/>
              <a:gd name="connsiteX8" fmla="*/ 2333855 w 2333855"/>
              <a:gd name="connsiteY8" fmla="*/ 874483 h 1065225"/>
              <a:gd name="connsiteX9" fmla="*/ 806788 w 2333855"/>
              <a:gd name="connsiteY9" fmla="*/ 881109 h 1065225"/>
              <a:gd name="connsiteX10" fmla="*/ 1040503 w 2333855"/>
              <a:gd name="connsiteY10" fmla="*/ 1065225 h 1065225"/>
              <a:gd name="connsiteX11" fmla="*/ 388976 w 2333855"/>
              <a:gd name="connsiteY11" fmla="*/ 874483 h 1065225"/>
              <a:gd name="connsiteX12" fmla="*/ 0 w 2333855"/>
              <a:gd name="connsiteY12" fmla="*/ 874483 h 1065225"/>
              <a:gd name="connsiteX13" fmla="*/ 0 w 2333855"/>
              <a:gd name="connsiteY13" fmla="*/ 728736 h 1065225"/>
              <a:gd name="connsiteX14" fmla="*/ 0 w 2333855"/>
              <a:gd name="connsiteY14" fmla="*/ 510115 h 1065225"/>
              <a:gd name="connsiteX15" fmla="*/ 0 w 2333855"/>
              <a:gd name="connsiteY15" fmla="*/ 510115 h 1065225"/>
              <a:gd name="connsiteX16" fmla="*/ 0 w 2333855"/>
              <a:gd name="connsiteY16" fmla="*/ 0 h 1065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33855" h="1065225">
                <a:moveTo>
                  <a:pt x="0" y="0"/>
                </a:moveTo>
                <a:lnTo>
                  <a:pt x="388976" y="0"/>
                </a:lnTo>
                <a:lnTo>
                  <a:pt x="388976" y="0"/>
                </a:lnTo>
                <a:lnTo>
                  <a:pt x="972440" y="0"/>
                </a:lnTo>
                <a:lnTo>
                  <a:pt x="2333855" y="0"/>
                </a:lnTo>
                <a:lnTo>
                  <a:pt x="2333855" y="510115"/>
                </a:lnTo>
                <a:lnTo>
                  <a:pt x="2333855" y="510115"/>
                </a:lnTo>
                <a:lnTo>
                  <a:pt x="2333855" y="728736"/>
                </a:lnTo>
                <a:lnTo>
                  <a:pt x="2333855" y="874483"/>
                </a:lnTo>
                <a:lnTo>
                  <a:pt x="806788" y="881109"/>
                </a:lnTo>
                <a:lnTo>
                  <a:pt x="1040503" y="1065225"/>
                </a:lnTo>
                <a:lnTo>
                  <a:pt x="388976" y="874483"/>
                </a:lnTo>
                <a:lnTo>
                  <a:pt x="0" y="874483"/>
                </a:lnTo>
                <a:lnTo>
                  <a:pt x="0" y="728736"/>
                </a:lnTo>
                <a:lnTo>
                  <a:pt x="0" y="510115"/>
                </a:lnTo>
                <a:lnTo>
                  <a:pt x="0" y="510115"/>
                </a:lnTo>
                <a:lnTo>
                  <a:pt x="0" y="0"/>
                </a:lnTo>
                <a:close/>
              </a:path>
            </a:pathLst>
          </a:custGeom>
          <a:noFill/>
          <a:ln w="254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bIns="288000" rtlCol="0" anchor="ctr"/>
          <a:lstStyle/>
          <a:p>
            <a:pPr algn="ctr"/>
            <a:r>
              <a:rPr lang="ja-JP" altLang="en-US" dirty="0">
                <a:solidFill>
                  <a:schemeClr val="tx1"/>
                </a:solidFill>
                <a:latin typeface="+mn-ea"/>
                <a:cs typeface="Hiragino Kaku Gothic ProN W3" charset="-128"/>
              </a:rPr>
              <a:t>１年間の</a:t>
            </a:r>
            <a:endParaRPr lang="en-US" altLang="ja-JP" dirty="0">
              <a:solidFill>
                <a:schemeClr val="tx1"/>
              </a:solidFill>
              <a:latin typeface="+mn-ea"/>
              <a:cs typeface="Hiragino Kaku Gothic ProN W3" charset="-128"/>
            </a:endParaRPr>
          </a:p>
          <a:p>
            <a:pPr algn="ctr"/>
            <a:r>
              <a:rPr lang="ja-JP" altLang="en-US" dirty="0">
                <a:solidFill>
                  <a:schemeClr val="tx1"/>
                </a:solidFill>
                <a:latin typeface="+mn-ea"/>
                <a:cs typeface="Hiragino Kaku Gothic ProN W3" charset="-128"/>
              </a:rPr>
              <a:t>長期研修がしたい</a:t>
            </a:r>
          </a:p>
        </p:txBody>
      </p:sp>
      <p:sp>
        <p:nvSpPr>
          <p:cNvPr id="12" name="四角形吹き出し 11"/>
          <p:cNvSpPr/>
          <p:nvPr/>
        </p:nvSpPr>
        <p:spPr>
          <a:xfrm>
            <a:off x="4929047" y="2592000"/>
            <a:ext cx="2616378" cy="1087847"/>
          </a:xfrm>
          <a:custGeom>
            <a:avLst/>
            <a:gdLst>
              <a:gd name="connsiteX0" fmla="*/ 0 w 2616378"/>
              <a:gd name="connsiteY0" fmla="*/ 0 h 899925"/>
              <a:gd name="connsiteX1" fmla="*/ 1526221 w 2616378"/>
              <a:gd name="connsiteY1" fmla="*/ 0 h 899925"/>
              <a:gd name="connsiteX2" fmla="*/ 1526221 w 2616378"/>
              <a:gd name="connsiteY2" fmla="*/ 0 h 899925"/>
              <a:gd name="connsiteX3" fmla="*/ 2180315 w 2616378"/>
              <a:gd name="connsiteY3" fmla="*/ 0 h 899925"/>
              <a:gd name="connsiteX4" fmla="*/ 2616378 w 2616378"/>
              <a:gd name="connsiteY4" fmla="*/ 0 h 899925"/>
              <a:gd name="connsiteX5" fmla="*/ 2616378 w 2616378"/>
              <a:gd name="connsiteY5" fmla="*/ 524956 h 899925"/>
              <a:gd name="connsiteX6" fmla="*/ 2616378 w 2616378"/>
              <a:gd name="connsiteY6" fmla="*/ 524956 h 899925"/>
              <a:gd name="connsiteX7" fmla="*/ 2616378 w 2616378"/>
              <a:gd name="connsiteY7" fmla="*/ 749938 h 899925"/>
              <a:gd name="connsiteX8" fmla="*/ 2616378 w 2616378"/>
              <a:gd name="connsiteY8" fmla="*/ 899925 h 899925"/>
              <a:gd name="connsiteX9" fmla="*/ 2180315 w 2616378"/>
              <a:gd name="connsiteY9" fmla="*/ 899925 h 899925"/>
              <a:gd name="connsiteX10" fmla="*/ 1453032 w 2616378"/>
              <a:gd name="connsiteY10" fmla="*/ 1087847 h 899925"/>
              <a:gd name="connsiteX11" fmla="*/ 1526221 w 2616378"/>
              <a:gd name="connsiteY11" fmla="*/ 899925 h 899925"/>
              <a:gd name="connsiteX12" fmla="*/ 0 w 2616378"/>
              <a:gd name="connsiteY12" fmla="*/ 899925 h 899925"/>
              <a:gd name="connsiteX13" fmla="*/ 0 w 2616378"/>
              <a:gd name="connsiteY13" fmla="*/ 749938 h 899925"/>
              <a:gd name="connsiteX14" fmla="*/ 0 w 2616378"/>
              <a:gd name="connsiteY14" fmla="*/ 524956 h 899925"/>
              <a:gd name="connsiteX15" fmla="*/ 0 w 2616378"/>
              <a:gd name="connsiteY15" fmla="*/ 524956 h 899925"/>
              <a:gd name="connsiteX16" fmla="*/ 0 w 2616378"/>
              <a:gd name="connsiteY16" fmla="*/ 0 h 899925"/>
              <a:gd name="connsiteX0" fmla="*/ 0 w 2616378"/>
              <a:gd name="connsiteY0" fmla="*/ 0 h 1087847"/>
              <a:gd name="connsiteX1" fmla="*/ 1526221 w 2616378"/>
              <a:gd name="connsiteY1" fmla="*/ 0 h 1087847"/>
              <a:gd name="connsiteX2" fmla="*/ 1526221 w 2616378"/>
              <a:gd name="connsiteY2" fmla="*/ 0 h 1087847"/>
              <a:gd name="connsiteX3" fmla="*/ 2180315 w 2616378"/>
              <a:gd name="connsiteY3" fmla="*/ 0 h 1087847"/>
              <a:gd name="connsiteX4" fmla="*/ 2616378 w 2616378"/>
              <a:gd name="connsiteY4" fmla="*/ 0 h 1087847"/>
              <a:gd name="connsiteX5" fmla="*/ 2616378 w 2616378"/>
              <a:gd name="connsiteY5" fmla="*/ 524956 h 1087847"/>
              <a:gd name="connsiteX6" fmla="*/ 2616378 w 2616378"/>
              <a:gd name="connsiteY6" fmla="*/ 524956 h 1087847"/>
              <a:gd name="connsiteX7" fmla="*/ 2616378 w 2616378"/>
              <a:gd name="connsiteY7" fmla="*/ 749938 h 1087847"/>
              <a:gd name="connsiteX8" fmla="*/ 2616378 w 2616378"/>
              <a:gd name="connsiteY8" fmla="*/ 899925 h 1087847"/>
              <a:gd name="connsiteX9" fmla="*/ 2180315 w 2616378"/>
              <a:gd name="connsiteY9" fmla="*/ 899925 h 1087847"/>
              <a:gd name="connsiteX10" fmla="*/ 1453032 w 2616378"/>
              <a:gd name="connsiteY10" fmla="*/ 1087847 h 1087847"/>
              <a:gd name="connsiteX11" fmla="*/ 1758134 w 2616378"/>
              <a:gd name="connsiteY11" fmla="*/ 899925 h 1087847"/>
              <a:gd name="connsiteX12" fmla="*/ 0 w 2616378"/>
              <a:gd name="connsiteY12" fmla="*/ 899925 h 1087847"/>
              <a:gd name="connsiteX13" fmla="*/ 0 w 2616378"/>
              <a:gd name="connsiteY13" fmla="*/ 749938 h 1087847"/>
              <a:gd name="connsiteX14" fmla="*/ 0 w 2616378"/>
              <a:gd name="connsiteY14" fmla="*/ 524956 h 1087847"/>
              <a:gd name="connsiteX15" fmla="*/ 0 w 2616378"/>
              <a:gd name="connsiteY15" fmla="*/ 524956 h 1087847"/>
              <a:gd name="connsiteX16" fmla="*/ 0 w 2616378"/>
              <a:gd name="connsiteY16" fmla="*/ 0 h 1087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616378" h="1087847">
                <a:moveTo>
                  <a:pt x="0" y="0"/>
                </a:moveTo>
                <a:lnTo>
                  <a:pt x="1526221" y="0"/>
                </a:lnTo>
                <a:lnTo>
                  <a:pt x="1526221" y="0"/>
                </a:lnTo>
                <a:lnTo>
                  <a:pt x="2180315" y="0"/>
                </a:lnTo>
                <a:lnTo>
                  <a:pt x="2616378" y="0"/>
                </a:lnTo>
                <a:lnTo>
                  <a:pt x="2616378" y="524956"/>
                </a:lnTo>
                <a:lnTo>
                  <a:pt x="2616378" y="524956"/>
                </a:lnTo>
                <a:lnTo>
                  <a:pt x="2616378" y="749938"/>
                </a:lnTo>
                <a:lnTo>
                  <a:pt x="2616378" y="899925"/>
                </a:lnTo>
                <a:lnTo>
                  <a:pt x="2180315" y="899925"/>
                </a:lnTo>
                <a:lnTo>
                  <a:pt x="1453032" y="1087847"/>
                </a:lnTo>
                <a:lnTo>
                  <a:pt x="1758134" y="899925"/>
                </a:lnTo>
                <a:lnTo>
                  <a:pt x="0" y="899925"/>
                </a:lnTo>
                <a:lnTo>
                  <a:pt x="0" y="749938"/>
                </a:lnTo>
                <a:lnTo>
                  <a:pt x="0" y="524956"/>
                </a:lnTo>
                <a:lnTo>
                  <a:pt x="0" y="524956"/>
                </a:lnTo>
                <a:lnTo>
                  <a:pt x="0" y="0"/>
                </a:lnTo>
                <a:close/>
              </a:path>
            </a:pathLst>
          </a:custGeom>
          <a:noFill/>
          <a:ln w="254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bIns="251999" rtlCol="0" anchor="ctr"/>
          <a:lstStyle/>
          <a:p>
            <a:pPr algn="ctr"/>
            <a:r>
              <a:rPr lang="ja-JP" altLang="en-US" dirty="0">
                <a:solidFill>
                  <a:schemeClr val="tx1"/>
                </a:solidFill>
                <a:latin typeface="+mn-ea"/>
                <a:cs typeface="Hiragino Kaku Gothic ProN W3" charset="-128"/>
              </a:rPr>
              <a:t>夏休みを利用して</a:t>
            </a:r>
            <a:endParaRPr lang="en-US" altLang="ja-JP" dirty="0">
              <a:solidFill>
                <a:schemeClr val="tx1"/>
              </a:solidFill>
              <a:latin typeface="+mn-ea"/>
              <a:cs typeface="Hiragino Kaku Gothic ProN W3" charset="-128"/>
            </a:endParaRPr>
          </a:p>
          <a:p>
            <a:pPr algn="ctr"/>
            <a:r>
              <a:rPr lang="ja-JP" altLang="en-US" dirty="0">
                <a:solidFill>
                  <a:schemeClr val="tx1"/>
                </a:solidFill>
                <a:latin typeface="+mn-ea"/>
                <a:cs typeface="Hiragino Kaku Gothic ProN W3" charset="-128"/>
              </a:rPr>
              <a:t>２か月で参加したい</a:t>
            </a:r>
          </a:p>
        </p:txBody>
      </p:sp>
      <p:sp>
        <p:nvSpPr>
          <p:cNvPr id="13" name="ドーナツ 12"/>
          <p:cNvSpPr/>
          <p:nvPr/>
        </p:nvSpPr>
        <p:spPr>
          <a:xfrm>
            <a:off x="4855752" y="3584409"/>
            <a:ext cx="1652682" cy="1563441"/>
          </a:xfrm>
          <a:prstGeom prst="donut">
            <a:avLst/>
          </a:prstGeom>
          <a:solidFill>
            <a:srgbClr val="FF0000">
              <a:alpha val="6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solidFill>
                <a:schemeClr val="tx1"/>
              </a:solidFill>
            </a:endParaRPr>
          </a:p>
        </p:txBody>
      </p:sp>
      <p:sp>
        <p:nvSpPr>
          <p:cNvPr id="9" name="テキスト ボックス 8">
            <a:extLst>
              <a:ext uri="{FF2B5EF4-FFF2-40B4-BE49-F238E27FC236}">
                <a16:creationId xmlns:a16="http://schemas.microsoft.com/office/drawing/2014/main" id="{4E999DF9-7F9D-A449-8C34-875AEB7793A8}"/>
              </a:ext>
            </a:extLst>
          </p:cNvPr>
          <p:cNvSpPr txBox="1"/>
          <p:nvPr/>
        </p:nvSpPr>
        <p:spPr>
          <a:xfrm>
            <a:off x="2694569" y="5968867"/>
            <a:ext cx="3813865" cy="261610"/>
          </a:xfrm>
          <a:prstGeom prst="rect">
            <a:avLst/>
          </a:prstGeom>
          <a:noFill/>
        </p:spPr>
        <p:txBody>
          <a:bodyPr wrap="none" rtlCol="0">
            <a:spAutoFit/>
          </a:bodyPr>
          <a:lstStyle/>
          <a:p>
            <a:r>
              <a:rPr kumimoji="1" lang="ja-JP" altLang="en-US" sz="1100">
                <a:solidFill>
                  <a:schemeClr val="tx1">
                    <a:lumMod val="50000"/>
                    <a:lumOff val="50000"/>
                  </a:schemeClr>
                </a:solidFill>
              </a:rPr>
              <a:t>国によっては</a:t>
            </a:r>
            <a:r>
              <a:rPr kumimoji="1" lang="ja-JP" altLang="en-US" sz="1100" spc="-300">
                <a:solidFill>
                  <a:schemeClr val="tx1">
                    <a:lumMod val="50000"/>
                    <a:lumOff val="50000"/>
                  </a:schemeClr>
                </a:solidFill>
              </a:rPr>
              <a:t>，</a:t>
            </a:r>
            <a:r>
              <a:rPr kumimoji="1" lang="ja-JP" altLang="en-US" sz="1100">
                <a:solidFill>
                  <a:schemeClr val="tx1">
                    <a:lumMod val="50000"/>
                    <a:lumOff val="50000"/>
                  </a:schemeClr>
                </a:solidFill>
              </a:rPr>
              <a:t>研修期間を自由に選べない場合もあります</a:t>
            </a:r>
          </a:p>
        </p:txBody>
      </p:sp>
    </p:spTree>
    <p:extLst>
      <p:ext uri="{BB962C8B-B14F-4D97-AF65-F5344CB8AC3E}">
        <p14:creationId xmlns:p14="http://schemas.microsoft.com/office/powerpoint/2010/main" val="751681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F5703EAE-6F21-4879-92F0-A2EF6440CE14}" type="slidenum">
              <a:rPr lang="ja-JP" altLang="en-US" smtClean="0"/>
              <a:pPr/>
              <a:t>12</a:t>
            </a:fld>
            <a:endParaRPr lang="ja-JP" altLang="en-US"/>
          </a:p>
        </p:txBody>
      </p:sp>
      <p:sp>
        <p:nvSpPr>
          <p:cNvPr id="3" name="タイトル 2"/>
          <p:cNvSpPr>
            <a:spLocks noGrp="1"/>
          </p:cNvSpPr>
          <p:nvPr>
            <p:ph type="title"/>
          </p:nvPr>
        </p:nvSpPr>
        <p:spPr/>
        <p:txBody>
          <a:bodyPr/>
          <a:lstStyle/>
          <a:p>
            <a:r>
              <a:rPr kumimoji="1" lang="ja-JP" altLang="en-US" dirty="0"/>
              <a:t>プログラムの特徴</a:t>
            </a:r>
          </a:p>
        </p:txBody>
      </p:sp>
      <p:sp>
        <p:nvSpPr>
          <p:cNvPr id="4" name="テキスト ボックス 3"/>
          <p:cNvSpPr txBox="1"/>
          <p:nvPr/>
        </p:nvSpPr>
        <p:spPr>
          <a:xfrm>
            <a:off x="472965" y="914400"/>
            <a:ext cx="5255172" cy="461665"/>
          </a:xfrm>
          <a:prstGeom prst="rect">
            <a:avLst/>
          </a:prstGeom>
          <a:noFill/>
        </p:spPr>
        <p:txBody>
          <a:bodyPr wrap="square" rtlCol="0">
            <a:spAutoFit/>
          </a:bodyPr>
          <a:lstStyle/>
          <a:p>
            <a:r>
              <a:rPr lang="ja-JP" altLang="en-US" sz="2400" b="1" dirty="0">
                <a:solidFill>
                  <a:srgbClr val="2498DA"/>
                </a:solidFill>
                <a:latin typeface="+mn-ea"/>
                <a:cs typeface="Hiragino Kaku Gothic ProN W6" charset="-128"/>
              </a:rPr>
              <a:t>研修先でのサポート</a:t>
            </a:r>
            <a:endParaRPr kumimoji="1" lang="ja-JP" altLang="en-US" sz="2400" b="1" dirty="0">
              <a:solidFill>
                <a:srgbClr val="2498DA"/>
              </a:solidFill>
              <a:latin typeface="+mn-ea"/>
              <a:cs typeface="Hiragino Kaku Gothic ProN W6" charset="-128"/>
            </a:endParaRPr>
          </a:p>
        </p:txBody>
      </p:sp>
      <p:sp>
        <p:nvSpPr>
          <p:cNvPr id="22" name="テキスト ボックス 21"/>
          <p:cNvSpPr txBox="1"/>
          <p:nvPr/>
        </p:nvSpPr>
        <p:spPr>
          <a:xfrm>
            <a:off x="756048" y="2003456"/>
            <a:ext cx="7631903" cy="523220"/>
          </a:xfrm>
          <a:prstGeom prst="rect">
            <a:avLst/>
          </a:prstGeom>
          <a:noFill/>
        </p:spPr>
        <p:txBody>
          <a:bodyPr wrap="square" rtlCol="0">
            <a:spAutoFit/>
          </a:bodyPr>
          <a:lstStyle/>
          <a:p>
            <a:pPr algn="ctr"/>
            <a:r>
              <a:rPr kumimoji="1" lang="ja-JP" altLang="en-US" sz="2800" b="1" dirty="0">
                <a:latin typeface="+mn-ea"/>
                <a:cs typeface="Hiragino Kaku Gothic ProN W6" charset="-128"/>
              </a:rPr>
              <a:t>現地の</a:t>
            </a:r>
            <a:r>
              <a:rPr kumimoji="1" lang="en-US" altLang="ja-JP" sz="2800" dirty="0">
                <a:latin typeface="Futura Medium" panose="020B0602020204020303" pitchFamily="34" charset="-79"/>
                <a:cs typeface="Futura Medium" panose="020B0602020204020303" pitchFamily="34" charset="-79"/>
              </a:rPr>
              <a:t>IAESTE</a:t>
            </a:r>
            <a:r>
              <a:rPr kumimoji="1" lang="ja-JP" altLang="en-US" sz="2800" b="1" dirty="0">
                <a:latin typeface="+mn-ea"/>
                <a:cs typeface="Hiragino Kaku Gothic ProN W6" charset="-128"/>
              </a:rPr>
              <a:t>スタッフがサポートいたします</a:t>
            </a:r>
          </a:p>
        </p:txBody>
      </p:sp>
      <p:grpSp>
        <p:nvGrpSpPr>
          <p:cNvPr id="13" name="図形グループ 12"/>
          <p:cNvGrpSpPr/>
          <p:nvPr/>
        </p:nvGrpSpPr>
        <p:grpSpPr>
          <a:xfrm>
            <a:off x="727667" y="3180115"/>
            <a:ext cx="2536421" cy="2003773"/>
            <a:chOff x="1002272" y="3504629"/>
            <a:chExt cx="2536421" cy="2003773"/>
          </a:xfrm>
        </p:grpSpPr>
        <p:pic>
          <p:nvPicPr>
            <p:cNvPr id="5" name="図 4"/>
            <p:cNvPicPr>
              <a:picLocks noChangeAspect="1"/>
            </p:cNvPicPr>
            <p:nvPr/>
          </p:nvPicPr>
          <p:blipFill>
            <a:blip r:embed="rId3" cstate="print">
              <a:extLst>
                <a:ext uri="{BEBA8EAE-BF5A-486C-A8C5-ECC9F3942E4B}">
                  <a14:imgProps xmlns:a14="http://schemas.microsoft.com/office/drawing/2010/main">
                    <a14:imgLayer r:embed="rId4">
                      <a14:imgEffect>
                        <a14:brightnessContrast bright="-57000"/>
                      </a14:imgEffect>
                    </a14:imgLayer>
                  </a14:imgProps>
                </a:ext>
              </a:extLst>
            </a:blip>
            <a:stretch>
              <a:fillRect/>
            </a:stretch>
          </p:blipFill>
          <p:spPr>
            <a:xfrm>
              <a:off x="1002272" y="3504629"/>
              <a:ext cx="2536421" cy="2003773"/>
            </a:xfrm>
            <a:prstGeom prst="rect">
              <a:avLst/>
            </a:prstGeom>
          </p:spPr>
        </p:pic>
        <p:sp>
          <p:nvSpPr>
            <p:cNvPr id="6" name="正方形/長方形 5"/>
            <p:cNvSpPr/>
            <p:nvPr/>
          </p:nvSpPr>
          <p:spPr>
            <a:xfrm>
              <a:off x="1457439" y="3848367"/>
              <a:ext cx="1626086" cy="1299266"/>
            </a:xfrm>
            <a:prstGeom prst="rect">
              <a:avLst/>
            </a:prstGeom>
          </p:spPr>
          <p:txBody>
            <a:bodyPr wrap="none">
              <a:spAutoFit/>
            </a:bodyPr>
            <a:lstStyle/>
            <a:p>
              <a:pPr marL="72000" algn="ctr">
                <a:lnSpc>
                  <a:spcPct val="150000"/>
                </a:lnSpc>
                <a:buClr>
                  <a:srgbClr val="478EB4"/>
                </a:buClr>
                <a:buSzPct val="85000"/>
              </a:pPr>
              <a:r>
                <a:rPr lang="ja-JP" altLang="en-US" b="1" dirty="0">
                  <a:solidFill>
                    <a:schemeClr val="bg1"/>
                  </a:solidFill>
                  <a:latin typeface="+mn-ea"/>
                  <a:cs typeface="Hiragino Kaku Gothic ProN W6" charset="-128"/>
                </a:rPr>
                <a:t>スマホの</a:t>
              </a:r>
              <a:endParaRPr lang="en-US" altLang="ja-JP" b="1" dirty="0">
                <a:solidFill>
                  <a:schemeClr val="bg1"/>
                </a:solidFill>
                <a:latin typeface="+mn-ea"/>
                <a:cs typeface="Hiragino Kaku Gothic ProN W6" charset="-128"/>
              </a:endParaRPr>
            </a:p>
            <a:p>
              <a:pPr marL="72000" algn="ctr">
                <a:lnSpc>
                  <a:spcPct val="150000"/>
                </a:lnSpc>
                <a:buClr>
                  <a:srgbClr val="478EB4"/>
                </a:buClr>
                <a:buSzPct val="85000"/>
              </a:pPr>
              <a:r>
                <a:rPr lang="en-US" altLang="ja-JP" b="1" dirty="0">
                  <a:solidFill>
                    <a:schemeClr val="bg1"/>
                  </a:solidFill>
                  <a:latin typeface="+mn-ea"/>
                  <a:cs typeface="Hiragino Kaku Gothic ProN W6" charset="-128"/>
                </a:rPr>
                <a:t>SIM</a:t>
              </a:r>
              <a:r>
                <a:rPr lang="ja-JP" altLang="en-US" b="1" dirty="0">
                  <a:solidFill>
                    <a:schemeClr val="bg1"/>
                  </a:solidFill>
                  <a:latin typeface="+mn-ea"/>
                  <a:cs typeface="Hiragino Kaku Gothic ProN W6" charset="-128"/>
                </a:rPr>
                <a:t>カードの</a:t>
              </a:r>
              <a:endParaRPr lang="en-US" altLang="ja-JP" b="1" dirty="0">
                <a:solidFill>
                  <a:schemeClr val="bg1"/>
                </a:solidFill>
                <a:latin typeface="+mn-ea"/>
                <a:cs typeface="Hiragino Kaku Gothic ProN W6" charset="-128"/>
              </a:endParaRPr>
            </a:p>
            <a:p>
              <a:pPr marL="72000" algn="ctr">
                <a:lnSpc>
                  <a:spcPct val="150000"/>
                </a:lnSpc>
                <a:buClr>
                  <a:srgbClr val="478EB4"/>
                </a:buClr>
                <a:buSzPct val="85000"/>
              </a:pPr>
              <a:r>
                <a:rPr lang="ja-JP" altLang="en-US" b="1" dirty="0">
                  <a:solidFill>
                    <a:schemeClr val="bg1"/>
                  </a:solidFill>
                  <a:latin typeface="+mn-ea"/>
                  <a:cs typeface="Hiragino Kaku Gothic ProN W6" charset="-128"/>
                </a:rPr>
                <a:t>購入手続き</a:t>
              </a:r>
              <a:endParaRPr lang="en-US" altLang="ja-JP" b="1" dirty="0">
                <a:solidFill>
                  <a:schemeClr val="bg1"/>
                </a:solidFill>
                <a:latin typeface="+mn-ea"/>
                <a:cs typeface="Hiragino Kaku Gothic ProN W6" charset="-128"/>
              </a:endParaRPr>
            </a:p>
          </p:txBody>
        </p:sp>
      </p:grpSp>
      <p:grpSp>
        <p:nvGrpSpPr>
          <p:cNvPr id="11" name="図形グループ 10"/>
          <p:cNvGrpSpPr/>
          <p:nvPr/>
        </p:nvGrpSpPr>
        <p:grpSpPr>
          <a:xfrm>
            <a:off x="3363597" y="3180115"/>
            <a:ext cx="2536421" cy="2003773"/>
            <a:chOff x="3769592" y="3504629"/>
            <a:chExt cx="2536421" cy="2003773"/>
          </a:xfrm>
        </p:grpSpPr>
        <p:pic>
          <p:nvPicPr>
            <p:cNvPr id="7" name="図 6"/>
            <p:cNvPicPr>
              <a:picLocks noChangeAspect="1"/>
            </p:cNvPicPr>
            <p:nvPr/>
          </p:nvPicPr>
          <p:blipFill rotWithShape="1">
            <a:blip r:embed="rId5" cstate="print">
              <a:extLst>
                <a:ext uri="{BEBA8EAE-BF5A-486C-A8C5-ECC9F3942E4B}">
                  <a14:imgProps xmlns:a14="http://schemas.microsoft.com/office/drawing/2010/main">
                    <a14:imgLayer r:embed="rId6">
                      <a14:imgEffect>
                        <a14:brightnessContrast bright="-47000"/>
                      </a14:imgEffect>
                    </a14:imgLayer>
                  </a14:imgProps>
                </a:ext>
              </a:extLst>
            </a:blip>
            <a:srcRect l="7636" r="7635"/>
            <a:stretch/>
          </p:blipFill>
          <p:spPr>
            <a:xfrm>
              <a:off x="3769592" y="3504629"/>
              <a:ext cx="2536421" cy="2003773"/>
            </a:xfrm>
            <a:prstGeom prst="rect">
              <a:avLst/>
            </a:prstGeom>
          </p:spPr>
        </p:pic>
        <p:sp>
          <p:nvSpPr>
            <p:cNvPr id="10" name="正方形/長方形 9"/>
            <p:cNvSpPr/>
            <p:nvPr/>
          </p:nvSpPr>
          <p:spPr>
            <a:xfrm>
              <a:off x="4316853" y="4044850"/>
              <a:ext cx="1411284" cy="883768"/>
            </a:xfrm>
            <a:prstGeom prst="rect">
              <a:avLst/>
            </a:prstGeom>
          </p:spPr>
          <p:txBody>
            <a:bodyPr wrap="none">
              <a:spAutoFit/>
            </a:bodyPr>
            <a:lstStyle/>
            <a:p>
              <a:pPr marL="72000" algn="ctr">
                <a:lnSpc>
                  <a:spcPct val="150000"/>
                </a:lnSpc>
                <a:buClr>
                  <a:srgbClr val="478EB4"/>
                </a:buClr>
                <a:buSzPct val="85000"/>
              </a:pPr>
              <a:r>
                <a:rPr lang="ja-JP" altLang="en-US" b="1" dirty="0">
                  <a:solidFill>
                    <a:schemeClr val="bg1"/>
                  </a:solidFill>
                  <a:latin typeface="+mn-ea"/>
                  <a:cs typeface="Hiragino Kaku Gothic ProN W6" charset="-128"/>
                </a:rPr>
                <a:t>空港までの</a:t>
              </a:r>
              <a:endParaRPr lang="en-US" altLang="ja-JP" b="1" dirty="0">
                <a:solidFill>
                  <a:schemeClr val="bg1"/>
                </a:solidFill>
                <a:latin typeface="+mn-ea"/>
                <a:cs typeface="Hiragino Kaku Gothic ProN W6" charset="-128"/>
              </a:endParaRPr>
            </a:p>
            <a:p>
              <a:pPr marL="72000" algn="ctr">
                <a:lnSpc>
                  <a:spcPct val="150000"/>
                </a:lnSpc>
                <a:buClr>
                  <a:srgbClr val="478EB4"/>
                </a:buClr>
                <a:buSzPct val="85000"/>
              </a:pPr>
              <a:r>
                <a:rPr lang="ja-JP" altLang="en-US" b="1" dirty="0">
                  <a:solidFill>
                    <a:schemeClr val="bg1"/>
                  </a:solidFill>
                  <a:latin typeface="+mn-ea"/>
                  <a:cs typeface="Hiragino Kaku Gothic ProN W6" charset="-128"/>
                </a:rPr>
                <a:t>お迎え</a:t>
              </a:r>
              <a:endParaRPr lang="en-US" altLang="ja-JP" b="1" dirty="0">
                <a:solidFill>
                  <a:schemeClr val="bg1"/>
                </a:solidFill>
                <a:latin typeface="+mn-ea"/>
                <a:cs typeface="Hiragino Kaku Gothic ProN W6" charset="-128"/>
              </a:endParaRPr>
            </a:p>
          </p:txBody>
        </p:sp>
      </p:grpSp>
      <p:grpSp>
        <p:nvGrpSpPr>
          <p:cNvPr id="9" name="図形グループ 8"/>
          <p:cNvGrpSpPr/>
          <p:nvPr/>
        </p:nvGrpSpPr>
        <p:grpSpPr>
          <a:xfrm>
            <a:off x="5998946" y="3172392"/>
            <a:ext cx="2536422" cy="2004488"/>
            <a:chOff x="6372940" y="3504629"/>
            <a:chExt cx="2536422" cy="2004488"/>
          </a:xfrm>
        </p:grpSpPr>
        <p:pic>
          <p:nvPicPr>
            <p:cNvPr id="8" name="図 7"/>
            <p:cNvPicPr>
              <a:picLocks noChangeAspect="1"/>
            </p:cNvPicPr>
            <p:nvPr/>
          </p:nvPicPr>
          <p:blipFill rotWithShape="1">
            <a:blip r:embed="rId7" cstate="print">
              <a:extLst>
                <a:ext uri="{BEBA8EAE-BF5A-486C-A8C5-ECC9F3942E4B}">
                  <a14:imgProps xmlns:a14="http://schemas.microsoft.com/office/drawing/2010/main">
                    <a14:imgLayer r:embed="rId8">
                      <a14:imgEffect>
                        <a14:brightnessContrast bright="-45000"/>
                      </a14:imgEffect>
                    </a14:imgLayer>
                  </a14:imgProps>
                </a:ext>
              </a:extLst>
            </a:blip>
            <a:srcRect l="3857" r="11890"/>
            <a:stretch/>
          </p:blipFill>
          <p:spPr>
            <a:xfrm>
              <a:off x="6372940" y="3504629"/>
              <a:ext cx="2536422" cy="2004488"/>
            </a:xfrm>
            <a:prstGeom prst="rect">
              <a:avLst/>
            </a:prstGeom>
          </p:spPr>
        </p:pic>
        <p:sp>
          <p:nvSpPr>
            <p:cNvPr id="12" name="正方形/長方形 11"/>
            <p:cNvSpPr/>
            <p:nvPr/>
          </p:nvSpPr>
          <p:spPr>
            <a:xfrm>
              <a:off x="6704677" y="4288288"/>
              <a:ext cx="1872949" cy="468270"/>
            </a:xfrm>
            <a:prstGeom prst="rect">
              <a:avLst/>
            </a:prstGeom>
          </p:spPr>
          <p:txBody>
            <a:bodyPr wrap="none">
              <a:spAutoFit/>
            </a:bodyPr>
            <a:lstStyle/>
            <a:p>
              <a:pPr marL="72000" algn="ctr">
                <a:lnSpc>
                  <a:spcPct val="150000"/>
                </a:lnSpc>
                <a:buClr>
                  <a:srgbClr val="478EB4"/>
                </a:buClr>
                <a:buSzPct val="85000"/>
              </a:pPr>
              <a:r>
                <a:rPr lang="ja-JP" altLang="en-US" b="1">
                  <a:solidFill>
                    <a:schemeClr val="bg1"/>
                  </a:solidFill>
                  <a:latin typeface="+mn-ea"/>
                  <a:cs typeface="Hiragino Kaku Gothic ProN W6" charset="-128"/>
                </a:rPr>
                <a:t>週末のイベント</a:t>
              </a:r>
              <a:endParaRPr lang="en-US" altLang="ja-JP" b="1" dirty="0">
                <a:solidFill>
                  <a:schemeClr val="bg1"/>
                </a:solidFill>
                <a:latin typeface="+mn-ea"/>
                <a:cs typeface="Hiragino Kaku Gothic ProN W6" charset="-128"/>
              </a:endParaRPr>
            </a:p>
          </p:txBody>
        </p:sp>
      </p:grpSp>
      <p:grpSp>
        <p:nvGrpSpPr>
          <p:cNvPr id="16" name="図形グループ 15"/>
          <p:cNvGrpSpPr/>
          <p:nvPr/>
        </p:nvGrpSpPr>
        <p:grpSpPr>
          <a:xfrm>
            <a:off x="229651" y="2873776"/>
            <a:ext cx="896524" cy="610082"/>
            <a:chOff x="644298" y="1534250"/>
            <a:chExt cx="896524" cy="610082"/>
          </a:xfrm>
          <a:solidFill>
            <a:srgbClr val="FECE00"/>
          </a:solidFill>
        </p:grpSpPr>
        <p:sp>
          <p:nvSpPr>
            <p:cNvPr id="17" name="円/楕円 16"/>
            <p:cNvSpPr/>
            <p:nvPr/>
          </p:nvSpPr>
          <p:spPr>
            <a:xfrm>
              <a:off x="787519" y="1534250"/>
              <a:ext cx="610082" cy="610082"/>
            </a:xfrm>
            <a:prstGeom prst="ellipse">
              <a:avLst/>
            </a:prstGeom>
            <a:solidFill>
              <a:srgbClr val="FFC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a:latin typeface="+mn-ea"/>
              </a:endParaRPr>
            </a:p>
          </p:txBody>
        </p:sp>
        <p:sp>
          <p:nvSpPr>
            <p:cNvPr id="18" name="テキスト ボックス 17"/>
            <p:cNvSpPr txBox="1"/>
            <p:nvPr/>
          </p:nvSpPr>
          <p:spPr>
            <a:xfrm>
              <a:off x="644298" y="1642116"/>
              <a:ext cx="896524" cy="400110"/>
            </a:xfrm>
            <a:prstGeom prst="rect">
              <a:avLst/>
            </a:prstGeom>
            <a:noFill/>
          </p:spPr>
          <p:txBody>
            <a:bodyPr wrap="square" rtlCol="0">
              <a:spAutoFit/>
            </a:bodyPr>
            <a:lstStyle/>
            <a:p>
              <a:pPr algn="ctr"/>
              <a:r>
                <a:rPr kumimoji="1" lang="ja-JP" altLang="en-US" sz="2000" b="1">
                  <a:solidFill>
                    <a:schemeClr val="bg1"/>
                  </a:solidFill>
                  <a:latin typeface="+mn-ea"/>
                  <a:cs typeface="Hiragino Kaku Gothic ProN W6" charset="-128"/>
                </a:rPr>
                <a:t>例</a:t>
              </a:r>
              <a:endParaRPr kumimoji="1" lang="ja-JP" altLang="en-US" sz="2800" b="1" dirty="0">
                <a:solidFill>
                  <a:schemeClr val="bg1"/>
                </a:solidFill>
                <a:latin typeface="+mn-ea"/>
                <a:cs typeface="Hiragino Kaku Gothic ProN W6" charset="-128"/>
              </a:endParaRPr>
            </a:p>
          </p:txBody>
        </p:sp>
      </p:grpSp>
    </p:spTree>
    <p:extLst>
      <p:ext uri="{BB962C8B-B14F-4D97-AF65-F5344CB8AC3E}">
        <p14:creationId xmlns:p14="http://schemas.microsoft.com/office/powerpoint/2010/main" val="10157975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F5703EAE-6F21-4879-92F0-A2EF6440CE14}" type="slidenum">
              <a:rPr lang="ja-JP" altLang="en-US" smtClean="0"/>
              <a:pPr/>
              <a:t>13</a:t>
            </a:fld>
            <a:endParaRPr lang="ja-JP" altLang="en-US"/>
          </a:p>
        </p:txBody>
      </p:sp>
      <p:sp>
        <p:nvSpPr>
          <p:cNvPr id="3" name="タイトル 2"/>
          <p:cNvSpPr>
            <a:spLocks noGrp="1"/>
          </p:cNvSpPr>
          <p:nvPr>
            <p:ph type="title"/>
          </p:nvPr>
        </p:nvSpPr>
        <p:spPr/>
        <p:txBody>
          <a:bodyPr/>
          <a:lstStyle/>
          <a:p>
            <a:r>
              <a:rPr kumimoji="1" lang="ja-JP" altLang="en-US" dirty="0"/>
              <a:t>プログラムの特徴</a:t>
            </a:r>
          </a:p>
        </p:txBody>
      </p:sp>
      <p:sp>
        <p:nvSpPr>
          <p:cNvPr id="4" name="テキスト ボックス 3"/>
          <p:cNvSpPr txBox="1"/>
          <p:nvPr/>
        </p:nvSpPr>
        <p:spPr>
          <a:xfrm>
            <a:off x="472965" y="914400"/>
            <a:ext cx="5255172" cy="461665"/>
          </a:xfrm>
          <a:prstGeom prst="rect">
            <a:avLst/>
          </a:prstGeom>
          <a:noFill/>
        </p:spPr>
        <p:txBody>
          <a:bodyPr wrap="square" rtlCol="0">
            <a:spAutoFit/>
          </a:bodyPr>
          <a:lstStyle/>
          <a:p>
            <a:r>
              <a:rPr lang="ja-JP" altLang="en-US" sz="2400" b="1" dirty="0">
                <a:solidFill>
                  <a:srgbClr val="2498DA"/>
                </a:solidFill>
                <a:latin typeface="+mn-ea"/>
                <a:cs typeface="Hiragino Kaku Gothic ProN W6" charset="-128"/>
              </a:rPr>
              <a:t>充実した研修サポート</a:t>
            </a:r>
            <a:endParaRPr kumimoji="1" lang="ja-JP" altLang="en-US" sz="2400" b="1" dirty="0">
              <a:solidFill>
                <a:srgbClr val="2498DA"/>
              </a:solidFill>
              <a:latin typeface="+mn-ea"/>
              <a:cs typeface="Hiragino Kaku Gothic ProN W6" charset="-128"/>
            </a:endParaRPr>
          </a:p>
        </p:txBody>
      </p:sp>
      <p:sp>
        <p:nvSpPr>
          <p:cNvPr id="14" name="テキスト ボックス 13"/>
          <p:cNvSpPr txBox="1"/>
          <p:nvPr/>
        </p:nvSpPr>
        <p:spPr>
          <a:xfrm>
            <a:off x="985651" y="1681418"/>
            <a:ext cx="2826540" cy="461665"/>
          </a:xfrm>
          <a:prstGeom prst="rect">
            <a:avLst/>
          </a:prstGeom>
          <a:noFill/>
        </p:spPr>
        <p:txBody>
          <a:bodyPr wrap="square" rtlCol="0">
            <a:spAutoFit/>
          </a:bodyPr>
          <a:lstStyle/>
          <a:p>
            <a:pPr algn="ctr"/>
            <a:r>
              <a:rPr lang="ja-JP" altLang="en-US" sz="2400" b="1" dirty="0">
                <a:latin typeface="+mn-ea"/>
                <a:cs typeface="Hiragino Kaku Gothic ProN W6" charset="-128"/>
              </a:rPr>
              <a:t>派遣準備会</a:t>
            </a:r>
          </a:p>
        </p:txBody>
      </p:sp>
      <p:sp>
        <p:nvSpPr>
          <p:cNvPr id="6" name="テキスト ボックス 5"/>
          <p:cNvSpPr txBox="1"/>
          <p:nvPr/>
        </p:nvSpPr>
        <p:spPr>
          <a:xfrm>
            <a:off x="5654124" y="1681418"/>
            <a:ext cx="2561935" cy="461665"/>
          </a:xfrm>
          <a:prstGeom prst="rect">
            <a:avLst/>
          </a:prstGeom>
          <a:noFill/>
        </p:spPr>
        <p:txBody>
          <a:bodyPr wrap="square" rtlCol="0">
            <a:spAutoFit/>
          </a:bodyPr>
          <a:lstStyle/>
          <a:p>
            <a:pPr algn="ctr"/>
            <a:r>
              <a:rPr lang="ja-JP" altLang="en-US" sz="2400" b="1" dirty="0">
                <a:latin typeface="+mn-ea"/>
                <a:cs typeface="Hiragino Kaku Gothic ProN W6" charset="-128"/>
              </a:rPr>
              <a:t>派遣報告会</a:t>
            </a:r>
          </a:p>
        </p:txBody>
      </p:sp>
      <p:grpSp>
        <p:nvGrpSpPr>
          <p:cNvPr id="8" name="図形グループ 7"/>
          <p:cNvGrpSpPr/>
          <p:nvPr/>
        </p:nvGrpSpPr>
        <p:grpSpPr>
          <a:xfrm>
            <a:off x="537389" y="1514260"/>
            <a:ext cx="896524" cy="756000"/>
            <a:chOff x="644298" y="1534250"/>
            <a:chExt cx="896524" cy="756000"/>
          </a:xfrm>
          <a:solidFill>
            <a:srgbClr val="FECE00"/>
          </a:solidFill>
        </p:grpSpPr>
        <p:sp>
          <p:nvSpPr>
            <p:cNvPr id="5" name="円/楕円 4"/>
            <p:cNvSpPr/>
            <p:nvPr/>
          </p:nvSpPr>
          <p:spPr>
            <a:xfrm>
              <a:off x="714560" y="1534250"/>
              <a:ext cx="756000" cy="756000"/>
            </a:xfrm>
            <a:prstGeom prst="ellipse">
              <a:avLst/>
            </a:prstGeom>
            <a:solidFill>
              <a:srgbClr val="FFC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a:latin typeface="+mn-ea"/>
                <a:cs typeface="Hiragino Kaku Gothic ProN W6" charset="-128"/>
              </a:endParaRPr>
            </a:p>
          </p:txBody>
        </p:sp>
        <p:sp>
          <p:nvSpPr>
            <p:cNvPr id="7" name="テキスト ボックス 6"/>
            <p:cNvSpPr txBox="1"/>
            <p:nvPr/>
          </p:nvSpPr>
          <p:spPr>
            <a:xfrm>
              <a:off x="644298" y="1722983"/>
              <a:ext cx="896524" cy="338554"/>
            </a:xfrm>
            <a:prstGeom prst="rect">
              <a:avLst/>
            </a:prstGeom>
            <a:noFill/>
          </p:spPr>
          <p:txBody>
            <a:bodyPr wrap="square" rtlCol="0">
              <a:spAutoFit/>
            </a:bodyPr>
            <a:lstStyle/>
            <a:p>
              <a:pPr algn="ctr"/>
              <a:r>
                <a:rPr kumimoji="1" lang="ja-JP" altLang="en-US" sz="1200" b="1" dirty="0">
                  <a:solidFill>
                    <a:schemeClr val="bg1"/>
                  </a:solidFill>
                  <a:latin typeface="+mn-ea"/>
                  <a:cs typeface="Hiragino Kaku Gothic ProN W6" charset="-128"/>
                </a:rPr>
                <a:t>研修</a:t>
              </a:r>
              <a:r>
                <a:rPr kumimoji="1" lang="ja-JP" altLang="en-US" sz="1600" b="1" dirty="0">
                  <a:solidFill>
                    <a:schemeClr val="bg1"/>
                  </a:solidFill>
                  <a:latin typeface="+mn-ea"/>
                  <a:cs typeface="Hiragino Kaku Gothic ProN W6" charset="-128"/>
                </a:rPr>
                <a:t>前</a:t>
              </a:r>
            </a:p>
          </p:txBody>
        </p:sp>
      </p:grpSp>
      <p:grpSp>
        <p:nvGrpSpPr>
          <p:cNvPr id="10" name="図形グループ 9"/>
          <p:cNvGrpSpPr/>
          <p:nvPr/>
        </p:nvGrpSpPr>
        <p:grpSpPr>
          <a:xfrm>
            <a:off x="5067313" y="1534250"/>
            <a:ext cx="896524" cy="756000"/>
            <a:chOff x="644298" y="1534250"/>
            <a:chExt cx="896524" cy="756000"/>
          </a:xfrm>
          <a:solidFill>
            <a:srgbClr val="FECE00"/>
          </a:solidFill>
        </p:grpSpPr>
        <p:sp>
          <p:nvSpPr>
            <p:cNvPr id="11" name="円/楕円 10"/>
            <p:cNvSpPr/>
            <p:nvPr/>
          </p:nvSpPr>
          <p:spPr>
            <a:xfrm>
              <a:off x="714560" y="1534250"/>
              <a:ext cx="756000" cy="756000"/>
            </a:xfrm>
            <a:prstGeom prst="ellipse">
              <a:avLst/>
            </a:prstGeom>
            <a:solidFill>
              <a:srgbClr val="FFC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a:latin typeface="+mn-ea"/>
                <a:cs typeface="Hiragino Kaku Gothic ProN W6" charset="-128"/>
              </a:endParaRPr>
            </a:p>
          </p:txBody>
        </p:sp>
        <p:sp>
          <p:nvSpPr>
            <p:cNvPr id="12" name="テキスト ボックス 11"/>
            <p:cNvSpPr txBox="1"/>
            <p:nvPr/>
          </p:nvSpPr>
          <p:spPr>
            <a:xfrm>
              <a:off x="644298" y="1722983"/>
              <a:ext cx="896524" cy="338554"/>
            </a:xfrm>
            <a:prstGeom prst="rect">
              <a:avLst/>
            </a:prstGeom>
            <a:noFill/>
          </p:spPr>
          <p:txBody>
            <a:bodyPr wrap="square" rtlCol="0">
              <a:spAutoFit/>
            </a:bodyPr>
            <a:lstStyle/>
            <a:p>
              <a:pPr algn="ctr"/>
              <a:r>
                <a:rPr kumimoji="1" lang="ja-JP" altLang="en-US" sz="1200" b="1" dirty="0">
                  <a:solidFill>
                    <a:schemeClr val="bg1"/>
                  </a:solidFill>
                  <a:latin typeface="+mn-ea"/>
                  <a:cs typeface="Hiragino Kaku Gothic ProN W6" charset="-128"/>
                </a:rPr>
                <a:t>研修</a:t>
              </a:r>
              <a:r>
                <a:rPr lang="ja-JP" altLang="en-US" sz="1600" b="1" dirty="0">
                  <a:solidFill>
                    <a:schemeClr val="bg1"/>
                  </a:solidFill>
                  <a:latin typeface="+mn-ea"/>
                  <a:cs typeface="Hiragino Kaku Gothic ProN W6" charset="-128"/>
                </a:rPr>
                <a:t>後</a:t>
              </a:r>
              <a:endParaRPr kumimoji="1" lang="ja-JP" altLang="en-US" sz="1600" b="1" dirty="0">
                <a:solidFill>
                  <a:schemeClr val="bg1"/>
                </a:solidFill>
                <a:latin typeface="+mn-ea"/>
                <a:cs typeface="Hiragino Kaku Gothic ProN W6" charset="-128"/>
              </a:endParaRPr>
            </a:p>
          </p:txBody>
        </p:sp>
      </p:grpSp>
      <p:pic>
        <p:nvPicPr>
          <p:cNvPr id="13" name="図 12"/>
          <p:cNvPicPr>
            <a:picLocks noChangeAspect="1"/>
          </p:cNvPicPr>
          <p:nvPr/>
        </p:nvPicPr>
        <p:blipFill>
          <a:blip r:embed="rId3" cstate="print">
            <a:extLst>
              <a:ext uri="{BEBA8EAE-BF5A-486C-A8C5-ECC9F3942E4B}">
                <a14:imgProps xmlns:a14="http://schemas.microsoft.com/office/drawing/2010/main">
                  <a14:imgLayer r:embed="rId4">
                    <a14:imgEffect>
                      <a14:brightnessContrast bright="-45000"/>
                    </a14:imgEffect>
                  </a14:imgLayer>
                </a14:imgProps>
              </a:ext>
              <a:ext uri="{28A0092B-C50C-407E-A947-70E740481C1C}">
                <a14:useLocalDpi xmlns:a14="http://schemas.microsoft.com/office/drawing/2010/main" val="0"/>
              </a:ext>
            </a:extLst>
          </a:blip>
          <a:stretch>
            <a:fillRect/>
          </a:stretch>
        </p:blipFill>
        <p:spPr>
          <a:xfrm>
            <a:off x="1123650" y="4427494"/>
            <a:ext cx="2550541" cy="1941457"/>
          </a:xfrm>
          <a:prstGeom prst="rect">
            <a:avLst/>
          </a:prstGeom>
        </p:spPr>
      </p:pic>
      <p:pic>
        <p:nvPicPr>
          <p:cNvPr id="15" name="図 14"/>
          <p:cNvPicPr>
            <a:picLocks noChangeAspect="1"/>
          </p:cNvPicPr>
          <p:nvPr/>
        </p:nvPicPr>
        <p:blipFill rotWithShape="1">
          <a:blip r:embed="rId5" cstate="print">
            <a:extLst>
              <a:ext uri="{BEBA8EAE-BF5A-486C-A8C5-ECC9F3942E4B}">
                <a14:imgProps xmlns:a14="http://schemas.microsoft.com/office/drawing/2010/main">
                  <a14:imgLayer r:embed="rId6">
                    <a14:imgEffect>
                      <a14:brightnessContrast bright="-45000"/>
                    </a14:imgEffect>
                  </a14:imgLayer>
                </a14:imgProps>
              </a:ext>
              <a:ext uri="{28A0092B-C50C-407E-A947-70E740481C1C}">
                <a14:useLocalDpi xmlns:a14="http://schemas.microsoft.com/office/drawing/2010/main" val="0"/>
              </a:ext>
            </a:extLst>
          </a:blip>
          <a:srcRect l="4682" t="6608" b="8413"/>
          <a:stretch/>
        </p:blipFill>
        <p:spPr>
          <a:xfrm>
            <a:off x="1123650" y="2496556"/>
            <a:ext cx="2550541" cy="1704642"/>
          </a:xfrm>
          <a:prstGeom prst="rect">
            <a:avLst/>
          </a:prstGeom>
        </p:spPr>
      </p:pic>
      <p:sp>
        <p:nvSpPr>
          <p:cNvPr id="16" name="テキスト ボックス 15"/>
          <p:cNvSpPr txBox="1"/>
          <p:nvPr/>
        </p:nvSpPr>
        <p:spPr>
          <a:xfrm>
            <a:off x="1278781" y="3164211"/>
            <a:ext cx="2240278" cy="369332"/>
          </a:xfrm>
          <a:prstGeom prst="rect">
            <a:avLst/>
          </a:prstGeom>
          <a:noFill/>
        </p:spPr>
        <p:txBody>
          <a:bodyPr wrap="square" rtlCol="0">
            <a:spAutoFit/>
          </a:bodyPr>
          <a:lstStyle/>
          <a:p>
            <a:pPr algn="ctr"/>
            <a:r>
              <a:rPr kumimoji="1" lang="ja-JP" altLang="en-US" b="1">
                <a:solidFill>
                  <a:schemeClr val="bg1"/>
                </a:solidFill>
                <a:latin typeface="+mn-ea"/>
                <a:cs typeface="Hiragino Kaku Gothic ProN W6" charset="-128"/>
              </a:rPr>
              <a:t>英語でのセミナー</a:t>
            </a:r>
            <a:endParaRPr kumimoji="1" lang="ja-JP" altLang="en-US" b="1" dirty="0">
              <a:solidFill>
                <a:schemeClr val="bg1"/>
              </a:solidFill>
              <a:latin typeface="+mn-ea"/>
              <a:cs typeface="Hiragino Kaku Gothic ProN W6" charset="-128"/>
            </a:endParaRPr>
          </a:p>
        </p:txBody>
      </p:sp>
      <p:sp>
        <p:nvSpPr>
          <p:cNvPr id="17" name="テキスト ボックス 16"/>
          <p:cNvSpPr txBox="1"/>
          <p:nvPr/>
        </p:nvSpPr>
        <p:spPr>
          <a:xfrm>
            <a:off x="1278781" y="5213556"/>
            <a:ext cx="2240278" cy="369332"/>
          </a:xfrm>
          <a:prstGeom prst="rect">
            <a:avLst/>
          </a:prstGeom>
          <a:noFill/>
        </p:spPr>
        <p:txBody>
          <a:bodyPr wrap="square" rtlCol="0">
            <a:spAutoFit/>
          </a:bodyPr>
          <a:lstStyle/>
          <a:p>
            <a:pPr algn="ctr"/>
            <a:r>
              <a:rPr kumimoji="1" lang="ja-JP" altLang="en-US" b="1" spc="300">
                <a:solidFill>
                  <a:schemeClr val="bg1"/>
                </a:solidFill>
                <a:latin typeface="+mn-ea"/>
                <a:cs typeface="Hiragino Kaku Gothic ProN W6" charset="-128"/>
              </a:rPr>
              <a:t>ポスター発表</a:t>
            </a:r>
            <a:endParaRPr kumimoji="1" lang="ja-JP" altLang="en-US" b="1" spc="300" dirty="0">
              <a:solidFill>
                <a:schemeClr val="bg1"/>
              </a:solidFill>
              <a:latin typeface="+mn-ea"/>
              <a:cs typeface="Hiragino Kaku Gothic ProN W6" charset="-128"/>
            </a:endParaRPr>
          </a:p>
        </p:txBody>
      </p:sp>
      <p:pic>
        <p:nvPicPr>
          <p:cNvPr id="18" name="図 17"/>
          <p:cNvPicPr>
            <a:picLocks noChangeAspect="1"/>
          </p:cNvPicPr>
          <p:nvPr/>
        </p:nvPicPr>
        <p:blipFill rotWithShape="1">
          <a:blip r:embed="rId7" cstate="print">
            <a:extLst>
              <a:ext uri="{BEBA8EAE-BF5A-486C-A8C5-ECC9F3942E4B}">
                <a14:imgProps xmlns:a14="http://schemas.microsoft.com/office/drawing/2010/main">
                  <a14:imgLayer r:embed="rId8">
                    <a14:imgEffect>
                      <a14:brightnessContrast bright="-40000"/>
                    </a14:imgEffect>
                  </a14:imgLayer>
                </a14:imgProps>
              </a:ext>
              <a:ext uri="{28A0092B-C50C-407E-A947-70E740481C1C}">
                <a14:useLocalDpi xmlns:a14="http://schemas.microsoft.com/office/drawing/2010/main" val="0"/>
              </a:ext>
            </a:extLst>
          </a:blip>
          <a:srcRect b="7246"/>
          <a:stretch/>
        </p:blipFill>
        <p:spPr>
          <a:xfrm flipH="1">
            <a:off x="5548402" y="2497450"/>
            <a:ext cx="2445669" cy="1701332"/>
          </a:xfrm>
          <a:prstGeom prst="rect">
            <a:avLst/>
          </a:prstGeom>
        </p:spPr>
      </p:pic>
      <p:sp>
        <p:nvSpPr>
          <p:cNvPr id="19" name="テキスト ボックス 18"/>
          <p:cNvSpPr txBox="1"/>
          <p:nvPr/>
        </p:nvSpPr>
        <p:spPr>
          <a:xfrm>
            <a:off x="5615250" y="3201043"/>
            <a:ext cx="2240278" cy="369332"/>
          </a:xfrm>
          <a:prstGeom prst="rect">
            <a:avLst/>
          </a:prstGeom>
          <a:noFill/>
        </p:spPr>
        <p:txBody>
          <a:bodyPr wrap="square" rtlCol="0">
            <a:spAutoFit/>
          </a:bodyPr>
          <a:lstStyle/>
          <a:p>
            <a:pPr algn="ctr"/>
            <a:r>
              <a:rPr kumimoji="1" lang="ja-JP" altLang="en-US" b="1">
                <a:solidFill>
                  <a:schemeClr val="bg1"/>
                </a:solidFill>
                <a:latin typeface="+mn-ea"/>
                <a:cs typeface="Hiragino Kaku Gothic ProN W6" charset="-128"/>
              </a:rPr>
              <a:t>体験談を発表</a:t>
            </a:r>
            <a:endParaRPr kumimoji="1" lang="ja-JP" altLang="en-US" b="1" dirty="0">
              <a:solidFill>
                <a:schemeClr val="bg1"/>
              </a:solidFill>
              <a:latin typeface="+mn-ea"/>
              <a:cs typeface="Hiragino Kaku Gothic ProN W6" charset="-128"/>
            </a:endParaRPr>
          </a:p>
        </p:txBody>
      </p:sp>
      <p:pic>
        <p:nvPicPr>
          <p:cNvPr id="20" name="図 19"/>
          <p:cNvPicPr>
            <a:picLocks noChangeAspect="1"/>
          </p:cNvPicPr>
          <p:nvPr/>
        </p:nvPicPr>
        <p:blipFill rotWithShape="1">
          <a:blip r:embed="rId9" cstate="print">
            <a:extLst>
              <a:ext uri="{BEBA8EAE-BF5A-486C-A8C5-ECC9F3942E4B}">
                <a14:imgProps xmlns:a14="http://schemas.microsoft.com/office/drawing/2010/main">
                  <a14:imgLayer r:embed="rId10">
                    <a14:imgEffect>
                      <a14:brightnessContrast bright="-42000"/>
                    </a14:imgEffect>
                  </a14:imgLayer>
                </a14:imgProps>
              </a:ext>
              <a:ext uri="{28A0092B-C50C-407E-A947-70E740481C1C}">
                <a14:useLocalDpi xmlns:a14="http://schemas.microsoft.com/office/drawing/2010/main" val="0"/>
              </a:ext>
            </a:extLst>
          </a:blip>
          <a:srcRect r="10248"/>
          <a:stretch/>
        </p:blipFill>
        <p:spPr>
          <a:xfrm>
            <a:off x="5553675" y="4427494"/>
            <a:ext cx="2440396" cy="1941457"/>
          </a:xfrm>
          <a:prstGeom prst="rect">
            <a:avLst/>
          </a:prstGeom>
        </p:spPr>
      </p:pic>
      <p:sp>
        <p:nvSpPr>
          <p:cNvPr id="21" name="テキスト ボックス 20"/>
          <p:cNvSpPr txBox="1"/>
          <p:nvPr/>
        </p:nvSpPr>
        <p:spPr>
          <a:xfrm>
            <a:off x="5653734" y="5075057"/>
            <a:ext cx="2240278" cy="646331"/>
          </a:xfrm>
          <a:prstGeom prst="rect">
            <a:avLst/>
          </a:prstGeom>
          <a:noFill/>
        </p:spPr>
        <p:txBody>
          <a:bodyPr wrap="square" rtlCol="0">
            <a:spAutoFit/>
          </a:bodyPr>
          <a:lstStyle/>
          <a:p>
            <a:pPr algn="ctr"/>
            <a:r>
              <a:rPr kumimoji="1" lang="ja-JP" altLang="en-US" b="1" dirty="0">
                <a:solidFill>
                  <a:schemeClr val="bg1"/>
                </a:solidFill>
                <a:latin typeface="+mn-ea"/>
                <a:cs typeface="Hiragino Kaku Gothic ProN W6" charset="-128"/>
              </a:rPr>
              <a:t>海外インターン</a:t>
            </a:r>
            <a:endParaRPr kumimoji="1" lang="en-US" altLang="ja-JP" b="1" dirty="0">
              <a:solidFill>
                <a:schemeClr val="bg1"/>
              </a:solidFill>
              <a:latin typeface="+mn-ea"/>
              <a:cs typeface="Hiragino Kaku Gothic ProN W6" charset="-128"/>
            </a:endParaRPr>
          </a:p>
          <a:p>
            <a:pPr algn="ctr"/>
            <a:r>
              <a:rPr kumimoji="1" lang="ja-JP" altLang="en-US" b="1" dirty="0">
                <a:solidFill>
                  <a:schemeClr val="bg1"/>
                </a:solidFill>
                <a:latin typeface="+mn-ea"/>
                <a:cs typeface="Hiragino Kaku Gothic ProN W6" charset="-128"/>
              </a:rPr>
              <a:t>情報の共有</a:t>
            </a:r>
          </a:p>
        </p:txBody>
      </p:sp>
      <p:sp>
        <p:nvSpPr>
          <p:cNvPr id="9" name="三角形 8"/>
          <p:cNvSpPr/>
          <p:nvPr/>
        </p:nvSpPr>
        <p:spPr>
          <a:xfrm rot="5400000">
            <a:off x="4368842" y="4013252"/>
            <a:ext cx="484909" cy="442491"/>
          </a:xfrm>
          <a:prstGeom prst="triangle">
            <a:avLst/>
          </a:prstGeom>
          <a:solidFill>
            <a:srgbClr val="FFC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290850217"/>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F5703EAE-6F21-4879-92F0-A2EF6440CE14}" type="slidenum">
              <a:rPr lang="ja-JP" altLang="en-US" smtClean="0"/>
              <a:pPr/>
              <a:t>14</a:t>
            </a:fld>
            <a:endParaRPr lang="ja-JP" altLang="en-US"/>
          </a:p>
        </p:txBody>
      </p:sp>
      <p:sp>
        <p:nvSpPr>
          <p:cNvPr id="3" name="タイトル 2"/>
          <p:cNvSpPr>
            <a:spLocks noGrp="1"/>
          </p:cNvSpPr>
          <p:nvPr>
            <p:ph type="title"/>
          </p:nvPr>
        </p:nvSpPr>
        <p:spPr/>
        <p:txBody>
          <a:bodyPr/>
          <a:lstStyle/>
          <a:p>
            <a:r>
              <a:rPr kumimoji="1" lang="ja-JP" altLang="en-US" dirty="0"/>
              <a:t>プログラムの特徴</a:t>
            </a:r>
          </a:p>
        </p:txBody>
      </p:sp>
      <p:sp>
        <p:nvSpPr>
          <p:cNvPr id="4" name="テキスト ボックス 3"/>
          <p:cNvSpPr txBox="1"/>
          <p:nvPr/>
        </p:nvSpPr>
        <p:spPr>
          <a:xfrm>
            <a:off x="472965" y="914400"/>
            <a:ext cx="5255172" cy="461665"/>
          </a:xfrm>
          <a:prstGeom prst="rect">
            <a:avLst/>
          </a:prstGeom>
          <a:noFill/>
        </p:spPr>
        <p:txBody>
          <a:bodyPr wrap="square" rtlCol="0">
            <a:spAutoFit/>
          </a:bodyPr>
          <a:lstStyle/>
          <a:p>
            <a:r>
              <a:rPr lang="ja-JP" altLang="en-US" sz="2400" dirty="0">
                <a:solidFill>
                  <a:srgbClr val="2498DA"/>
                </a:solidFill>
                <a:latin typeface="Hiragino Kaku Gothic ProN W6" charset="-128"/>
                <a:ea typeface="Hiragino Kaku Gothic ProN W6" charset="-128"/>
                <a:cs typeface="Hiragino Kaku Gothic ProN W6" charset="-128"/>
              </a:rPr>
              <a:t>さまざまな国籍の学生との交流</a:t>
            </a:r>
            <a:endParaRPr kumimoji="1" lang="ja-JP" altLang="en-US" sz="2400" dirty="0">
              <a:solidFill>
                <a:srgbClr val="2498DA"/>
              </a:solidFill>
              <a:latin typeface="Hiragino Kaku Gothic ProN W6" charset="-128"/>
              <a:ea typeface="Hiragino Kaku Gothic ProN W6" charset="-128"/>
              <a:cs typeface="Hiragino Kaku Gothic ProN W6" charset="-128"/>
            </a:endParaRPr>
          </a:p>
        </p:txBody>
      </p:sp>
      <p:pic>
        <p:nvPicPr>
          <p:cNvPr id="7" name="コンテンツ プレースホルダー 5"/>
          <p:cNvPicPr>
            <a:picLocks noChangeAspect="1"/>
          </p:cNvPicPr>
          <p:nvPr/>
        </p:nvPicPr>
        <p:blipFill rotWithShape="1">
          <a:blip r:embed="rId3" cstate="print"/>
          <a:srcRect l="7813"/>
          <a:stretch/>
        </p:blipFill>
        <p:spPr>
          <a:xfrm>
            <a:off x="1107034" y="3912654"/>
            <a:ext cx="3471220" cy="2234619"/>
          </a:xfrm>
          <a:prstGeom prst="rect">
            <a:avLst/>
          </a:prstGeom>
        </p:spPr>
      </p:pic>
      <p:pic>
        <p:nvPicPr>
          <p:cNvPr id="8" name="図 7"/>
          <p:cNvPicPr>
            <a:picLocks noChangeAspect="1"/>
          </p:cNvPicPr>
          <p:nvPr/>
        </p:nvPicPr>
        <p:blipFill rotWithShape="1">
          <a:blip r:embed="rId4" cstate="print">
            <a:extLst>
              <a:ext uri="{28A0092B-C50C-407E-A947-70E740481C1C}">
                <a14:useLocalDpi xmlns:a14="http://schemas.microsoft.com/office/drawing/2010/main" val="0"/>
              </a:ext>
            </a:extLst>
          </a:blip>
          <a:srcRect t="7347" r="5836" b="8278"/>
          <a:stretch/>
        </p:blipFill>
        <p:spPr>
          <a:xfrm>
            <a:off x="1107034" y="1764938"/>
            <a:ext cx="3223940" cy="2018910"/>
          </a:xfrm>
          <a:prstGeom prst="rect">
            <a:avLst/>
          </a:prstGeom>
        </p:spPr>
      </p:pic>
      <p:pic>
        <p:nvPicPr>
          <p:cNvPr id="9" name="コンテンツ プレースホルダー 5"/>
          <p:cNvPicPr>
            <a:picLocks noChangeAspect="1"/>
          </p:cNvPicPr>
          <p:nvPr/>
        </p:nvPicPr>
        <p:blipFill>
          <a:blip r:embed="rId5" cstate="print"/>
          <a:stretch>
            <a:fillRect/>
          </a:stretch>
        </p:blipFill>
        <p:spPr>
          <a:xfrm>
            <a:off x="4475384" y="1751083"/>
            <a:ext cx="3231172" cy="2018909"/>
          </a:xfrm>
          <a:prstGeom prst="rect">
            <a:avLst/>
          </a:prstGeom>
        </p:spPr>
      </p:pic>
      <p:pic>
        <p:nvPicPr>
          <p:cNvPr id="10" name="コンテンツ プレースホルダー 5"/>
          <p:cNvPicPr>
            <a:picLocks noChangeAspect="1"/>
          </p:cNvPicPr>
          <p:nvPr/>
        </p:nvPicPr>
        <p:blipFill>
          <a:blip r:embed="rId6" cstate="print">
            <a:lum bright="20000" contrast="20000"/>
          </a:blip>
          <a:stretch>
            <a:fillRect/>
          </a:stretch>
        </p:blipFill>
        <p:spPr>
          <a:xfrm>
            <a:off x="4722664" y="3912654"/>
            <a:ext cx="2997747" cy="2234619"/>
          </a:xfrm>
          <a:prstGeom prst="rect">
            <a:avLst/>
          </a:prstGeom>
        </p:spPr>
      </p:pic>
    </p:spTree>
    <p:extLst>
      <p:ext uri="{BB962C8B-B14F-4D97-AF65-F5344CB8AC3E}">
        <p14:creationId xmlns:p14="http://schemas.microsoft.com/office/powerpoint/2010/main" val="250292635"/>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F5703EAE-6F21-4879-92F0-A2EF6440CE14}" type="slidenum">
              <a:rPr lang="ja-JP" altLang="en-US" smtClean="0"/>
              <a:pPr/>
              <a:t>15</a:t>
            </a:fld>
            <a:endParaRPr lang="ja-JP" altLang="en-US"/>
          </a:p>
        </p:txBody>
      </p:sp>
      <p:sp>
        <p:nvSpPr>
          <p:cNvPr id="3" name="タイトル 2"/>
          <p:cNvSpPr>
            <a:spLocks noGrp="1"/>
          </p:cNvSpPr>
          <p:nvPr>
            <p:ph type="title"/>
          </p:nvPr>
        </p:nvSpPr>
        <p:spPr>
          <a:xfrm>
            <a:off x="229651" y="12526"/>
            <a:ext cx="7079882" cy="609047"/>
          </a:xfrm>
        </p:spPr>
        <p:txBody>
          <a:bodyPr>
            <a:normAutofit/>
          </a:bodyPr>
          <a:lstStyle/>
          <a:p>
            <a:r>
              <a:rPr kumimoji="1" lang="en-US" altLang="ja-JP" sz="2000" b="0" dirty="0">
                <a:latin typeface="Futura Medium" panose="020B0602020204020303" pitchFamily="34" charset="-79"/>
                <a:ea typeface="Helvetica" charset="0"/>
                <a:cs typeface="Futura Medium" panose="020B0602020204020303" pitchFamily="34" charset="-79"/>
              </a:rPr>
              <a:t>Contents</a:t>
            </a:r>
            <a:endParaRPr kumimoji="1" lang="ja-JP" altLang="en-US" sz="2000" b="0" dirty="0">
              <a:latin typeface="Futura Medium" panose="020B0602020204020303" pitchFamily="34" charset="-79"/>
              <a:ea typeface="Helvetica" charset="0"/>
              <a:cs typeface="Futura Medium" panose="020B0602020204020303" pitchFamily="34" charset="-79"/>
            </a:endParaRPr>
          </a:p>
        </p:txBody>
      </p:sp>
      <p:grpSp>
        <p:nvGrpSpPr>
          <p:cNvPr id="13" name="図形グループ 12"/>
          <p:cNvGrpSpPr/>
          <p:nvPr/>
        </p:nvGrpSpPr>
        <p:grpSpPr>
          <a:xfrm>
            <a:off x="861916" y="3012805"/>
            <a:ext cx="7420169" cy="902208"/>
            <a:chOff x="751559" y="1502789"/>
            <a:chExt cx="7420169" cy="902208"/>
          </a:xfrm>
        </p:grpSpPr>
        <p:pic>
          <p:nvPicPr>
            <p:cNvPr id="14" name="図 13"/>
            <p:cNvPicPr>
              <a:picLocks noChangeAspect="1"/>
            </p:cNvPicPr>
            <p:nvPr/>
          </p:nvPicPr>
          <p:blipFill rotWithShape="1">
            <a:blip r:embed="rId3" cstate="print"/>
            <a:srcRect t="9460" r="14524" b="24530"/>
            <a:stretch/>
          </p:blipFill>
          <p:spPr>
            <a:xfrm>
              <a:off x="4991848" y="1503123"/>
              <a:ext cx="3179880" cy="901874"/>
            </a:xfrm>
            <a:prstGeom prst="rect">
              <a:avLst/>
            </a:prstGeom>
          </p:spPr>
        </p:pic>
        <p:pic>
          <p:nvPicPr>
            <p:cNvPr id="15" name="図 14"/>
            <p:cNvPicPr>
              <a:picLocks noChangeAspect="1"/>
            </p:cNvPicPr>
            <p:nvPr/>
          </p:nvPicPr>
          <p:blipFill>
            <a:blip r:embed="rId4" cstate="print">
              <a:alphaModFix amt="67000"/>
              <a:extLst>
                <a:ext uri="{28A0092B-C50C-407E-A947-70E740481C1C}">
                  <a14:useLocalDpi xmlns:a14="http://schemas.microsoft.com/office/drawing/2010/main" val="0"/>
                </a:ext>
              </a:extLst>
            </a:blip>
            <a:stretch>
              <a:fillRect/>
            </a:stretch>
          </p:blipFill>
          <p:spPr>
            <a:xfrm>
              <a:off x="5343184" y="1502789"/>
              <a:ext cx="2828544" cy="902208"/>
            </a:xfrm>
            <a:prstGeom prst="rect">
              <a:avLst/>
            </a:prstGeom>
          </p:spPr>
        </p:pic>
        <p:sp>
          <p:nvSpPr>
            <p:cNvPr id="16" name="正方形/長方形 3"/>
            <p:cNvSpPr/>
            <p:nvPr/>
          </p:nvSpPr>
          <p:spPr>
            <a:xfrm>
              <a:off x="751559" y="1503123"/>
              <a:ext cx="5010413" cy="901874"/>
            </a:xfrm>
            <a:custGeom>
              <a:avLst/>
              <a:gdLst>
                <a:gd name="connsiteX0" fmla="*/ 0 w 4647158"/>
                <a:gd name="connsiteY0" fmla="*/ 0 h 939452"/>
                <a:gd name="connsiteX1" fmla="*/ 4647158 w 4647158"/>
                <a:gd name="connsiteY1" fmla="*/ 0 h 939452"/>
                <a:gd name="connsiteX2" fmla="*/ 4647158 w 4647158"/>
                <a:gd name="connsiteY2" fmla="*/ 939452 h 939452"/>
                <a:gd name="connsiteX3" fmla="*/ 0 w 4647158"/>
                <a:gd name="connsiteY3" fmla="*/ 939452 h 939452"/>
                <a:gd name="connsiteX4" fmla="*/ 0 w 4647158"/>
                <a:gd name="connsiteY4" fmla="*/ 0 h 939452"/>
                <a:gd name="connsiteX0" fmla="*/ 0 w 5010413"/>
                <a:gd name="connsiteY0" fmla="*/ 0 h 939452"/>
                <a:gd name="connsiteX1" fmla="*/ 5010413 w 5010413"/>
                <a:gd name="connsiteY1" fmla="*/ 12527 h 939452"/>
                <a:gd name="connsiteX2" fmla="*/ 4647158 w 5010413"/>
                <a:gd name="connsiteY2" fmla="*/ 939452 h 939452"/>
                <a:gd name="connsiteX3" fmla="*/ 0 w 5010413"/>
                <a:gd name="connsiteY3" fmla="*/ 939452 h 939452"/>
                <a:gd name="connsiteX4" fmla="*/ 0 w 5010413"/>
                <a:gd name="connsiteY4" fmla="*/ 0 h 939452"/>
                <a:gd name="connsiteX0" fmla="*/ 0 w 5010413"/>
                <a:gd name="connsiteY0" fmla="*/ 12525 h 951977"/>
                <a:gd name="connsiteX1" fmla="*/ 5010413 w 5010413"/>
                <a:gd name="connsiteY1" fmla="*/ 0 h 951977"/>
                <a:gd name="connsiteX2" fmla="*/ 4647158 w 5010413"/>
                <a:gd name="connsiteY2" fmla="*/ 951977 h 951977"/>
                <a:gd name="connsiteX3" fmla="*/ 0 w 5010413"/>
                <a:gd name="connsiteY3" fmla="*/ 951977 h 951977"/>
                <a:gd name="connsiteX4" fmla="*/ 0 w 5010413"/>
                <a:gd name="connsiteY4" fmla="*/ 12525 h 9519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10413" h="951977">
                  <a:moveTo>
                    <a:pt x="0" y="12525"/>
                  </a:moveTo>
                  <a:lnTo>
                    <a:pt x="5010413" y="0"/>
                  </a:lnTo>
                  <a:lnTo>
                    <a:pt x="4647158" y="951977"/>
                  </a:lnTo>
                  <a:lnTo>
                    <a:pt x="0" y="951977"/>
                  </a:lnTo>
                  <a:lnTo>
                    <a:pt x="0" y="12525"/>
                  </a:lnTo>
                  <a:close/>
                </a:path>
              </a:pathLst>
            </a:custGeom>
            <a:gradFill flip="none" rotWithShape="1">
              <a:gsLst>
                <a:gs pos="0">
                  <a:srgbClr val="185FAE"/>
                </a:gs>
                <a:gs pos="53000">
                  <a:srgbClr val="2498DA"/>
                </a:gs>
                <a:gs pos="100000">
                  <a:srgbClr val="3EB4A8"/>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827999" tIns="72000" bIns="72000" rtlCol="0" anchor="ctr"/>
            <a:lstStyle/>
            <a:p>
              <a:r>
                <a:rPr kumimoji="1" lang="ja-JP" altLang="en-US" sz="2600" b="1" dirty="0">
                  <a:latin typeface="+mn-ea"/>
                  <a:cs typeface="Hiragino Kaku Gothic ProN W6" charset="-128"/>
                </a:rPr>
                <a:t>プログラムの特徴</a:t>
              </a:r>
            </a:p>
          </p:txBody>
        </p:sp>
        <p:sp>
          <p:nvSpPr>
            <p:cNvPr id="17" name="テキスト ボックス 16"/>
            <p:cNvSpPr txBox="1"/>
            <p:nvPr/>
          </p:nvSpPr>
          <p:spPr>
            <a:xfrm>
              <a:off x="876819" y="1592489"/>
              <a:ext cx="697338" cy="707886"/>
            </a:xfrm>
            <a:prstGeom prst="rect">
              <a:avLst/>
            </a:prstGeom>
            <a:noFill/>
          </p:spPr>
          <p:txBody>
            <a:bodyPr wrap="square" rtlCol="0">
              <a:spAutoFit/>
            </a:bodyPr>
            <a:lstStyle/>
            <a:p>
              <a:r>
                <a:rPr lang="en-US" altLang="ja-JP" sz="4000" dirty="0">
                  <a:solidFill>
                    <a:schemeClr val="bg1"/>
                  </a:solidFill>
                  <a:latin typeface="Futura Medium" panose="020B0602020204020303" pitchFamily="34" charset="-79"/>
                  <a:ea typeface="Helvetica" charset="0"/>
                  <a:cs typeface="Futura Medium" panose="020B0602020204020303" pitchFamily="34" charset="-79"/>
                </a:rPr>
                <a:t>2</a:t>
              </a:r>
              <a:endParaRPr kumimoji="1" lang="ja-JP" altLang="en-US" sz="1600" dirty="0">
                <a:solidFill>
                  <a:schemeClr val="bg1"/>
                </a:solidFill>
                <a:latin typeface="Futura Medium" panose="020B0602020204020303" pitchFamily="34" charset="-79"/>
                <a:ea typeface="Helvetica" charset="0"/>
                <a:cs typeface="Futura Medium" panose="020B0602020204020303" pitchFamily="34" charset="-79"/>
              </a:endParaRPr>
            </a:p>
          </p:txBody>
        </p:sp>
      </p:grpSp>
      <p:grpSp>
        <p:nvGrpSpPr>
          <p:cNvPr id="23" name="図形グループ 22"/>
          <p:cNvGrpSpPr/>
          <p:nvPr/>
        </p:nvGrpSpPr>
        <p:grpSpPr>
          <a:xfrm>
            <a:off x="861916" y="1623304"/>
            <a:ext cx="7404318" cy="902208"/>
            <a:chOff x="854306" y="1428201"/>
            <a:chExt cx="7404318" cy="902208"/>
          </a:xfrm>
        </p:grpSpPr>
        <p:grpSp>
          <p:nvGrpSpPr>
            <p:cNvPr id="12" name="図形グループ 11"/>
            <p:cNvGrpSpPr/>
            <p:nvPr/>
          </p:nvGrpSpPr>
          <p:grpSpPr>
            <a:xfrm>
              <a:off x="854306" y="1428201"/>
              <a:ext cx="7404318" cy="902208"/>
              <a:chOff x="751559" y="1503123"/>
              <a:chExt cx="7404318" cy="902208"/>
            </a:xfrm>
          </p:grpSpPr>
          <p:pic>
            <p:nvPicPr>
              <p:cNvPr id="11" name="図 10"/>
              <p:cNvPicPr>
                <a:picLocks noChangeAspect="1"/>
              </p:cNvPicPr>
              <p:nvPr/>
            </p:nvPicPr>
            <p:blipFill>
              <a:blip r:embed="rId4" cstate="print">
                <a:alphaModFix amt="81000"/>
                <a:extLst>
                  <a:ext uri="{28A0092B-C50C-407E-A947-70E740481C1C}">
                    <a14:useLocalDpi xmlns:a14="http://schemas.microsoft.com/office/drawing/2010/main" val="0"/>
                  </a:ext>
                </a:extLst>
              </a:blip>
              <a:stretch>
                <a:fillRect/>
              </a:stretch>
            </p:blipFill>
            <p:spPr>
              <a:xfrm>
                <a:off x="5327333" y="1503123"/>
                <a:ext cx="2828544" cy="902208"/>
              </a:xfrm>
              <a:prstGeom prst="rect">
                <a:avLst/>
              </a:prstGeom>
            </p:spPr>
          </p:pic>
          <p:sp>
            <p:nvSpPr>
              <p:cNvPr id="4" name="正方形/長方形 3"/>
              <p:cNvSpPr/>
              <p:nvPr/>
            </p:nvSpPr>
            <p:spPr>
              <a:xfrm>
                <a:off x="751559" y="1503123"/>
                <a:ext cx="5010413" cy="901874"/>
              </a:xfrm>
              <a:custGeom>
                <a:avLst/>
                <a:gdLst>
                  <a:gd name="connsiteX0" fmla="*/ 0 w 4647158"/>
                  <a:gd name="connsiteY0" fmla="*/ 0 h 939452"/>
                  <a:gd name="connsiteX1" fmla="*/ 4647158 w 4647158"/>
                  <a:gd name="connsiteY1" fmla="*/ 0 h 939452"/>
                  <a:gd name="connsiteX2" fmla="*/ 4647158 w 4647158"/>
                  <a:gd name="connsiteY2" fmla="*/ 939452 h 939452"/>
                  <a:gd name="connsiteX3" fmla="*/ 0 w 4647158"/>
                  <a:gd name="connsiteY3" fmla="*/ 939452 h 939452"/>
                  <a:gd name="connsiteX4" fmla="*/ 0 w 4647158"/>
                  <a:gd name="connsiteY4" fmla="*/ 0 h 939452"/>
                  <a:gd name="connsiteX0" fmla="*/ 0 w 5010413"/>
                  <a:gd name="connsiteY0" fmla="*/ 0 h 939452"/>
                  <a:gd name="connsiteX1" fmla="*/ 5010413 w 5010413"/>
                  <a:gd name="connsiteY1" fmla="*/ 12527 h 939452"/>
                  <a:gd name="connsiteX2" fmla="*/ 4647158 w 5010413"/>
                  <a:gd name="connsiteY2" fmla="*/ 939452 h 939452"/>
                  <a:gd name="connsiteX3" fmla="*/ 0 w 5010413"/>
                  <a:gd name="connsiteY3" fmla="*/ 939452 h 939452"/>
                  <a:gd name="connsiteX4" fmla="*/ 0 w 5010413"/>
                  <a:gd name="connsiteY4" fmla="*/ 0 h 939452"/>
                  <a:gd name="connsiteX0" fmla="*/ 0 w 5010413"/>
                  <a:gd name="connsiteY0" fmla="*/ 12525 h 951977"/>
                  <a:gd name="connsiteX1" fmla="*/ 5010413 w 5010413"/>
                  <a:gd name="connsiteY1" fmla="*/ 0 h 951977"/>
                  <a:gd name="connsiteX2" fmla="*/ 4647158 w 5010413"/>
                  <a:gd name="connsiteY2" fmla="*/ 951977 h 951977"/>
                  <a:gd name="connsiteX3" fmla="*/ 0 w 5010413"/>
                  <a:gd name="connsiteY3" fmla="*/ 951977 h 951977"/>
                  <a:gd name="connsiteX4" fmla="*/ 0 w 5010413"/>
                  <a:gd name="connsiteY4" fmla="*/ 12525 h 9519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10413" h="951977">
                    <a:moveTo>
                      <a:pt x="0" y="12525"/>
                    </a:moveTo>
                    <a:lnTo>
                      <a:pt x="5010413" y="0"/>
                    </a:lnTo>
                    <a:lnTo>
                      <a:pt x="4647158" y="951977"/>
                    </a:lnTo>
                    <a:lnTo>
                      <a:pt x="0" y="951977"/>
                    </a:lnTo>
                    <a:lnTo>
                      <a:pt x="0" y="12525"/>
                    </a:lnTo>
                    <a:close/>
                  </a:path>
                </a:pathLst>
              </a:custGeom>
              <a:gradFill flip="none" rotWithShape="1">
                <a:gsLst>
                  <a:gs pos="0">
                    <a:srgbClr val="185FAE"/>
                  </a:gs>
                  <a:gs pos="53000">
                    <a:srgbClr val="2498DA"/>
                  </a:gs>
                  <a:gs pos="100000">
                    <a:srgbClr val="3EB4A8"/>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827999" tIns="72000" bIns="72000" rtlCol="0" anchor="ctr"/>
              <a:lstStyle/>
              <a:p>
                <a:r>
                  <a:rPr kumimoji="1" lang="en-US" altLang="ja-JP" sz="2600" dirty="0">
                    <a:latin typeface="Futura Medium" panose="020B0602020204020303" pitchFamily="34" charset="-79"/>
                    <a:cs typeface="Futura Medium" panose="020B0602020204020303" pitchFamily="34" charset="-79"/>
                  </a:rPr>
                  <a:t>IAESTE</a:t>
                </a:r>
                <a:r>
                  <a:rPr kumimoji="1" lang="ja-JP" altLang="en-US" sz="2600" b="1" dirty="0">
                    <a:latin typeface="+mn-ea"/>
                    <a:cs typeface="Hiragino Kaku Gothic ProN W6" charset="-128"/>
                  </a:rPr>
                  <a:t>とは</a:t>
                </a:r>
              </a:p>
            </p:txBody>
          </p:sp>
          <p:sp>
            <p:nvSpPr>
              <p:cNvPr id="7" name="テキスト ボックス 6"/>
              <p:cNvSpPr txBox="1"/>
              <p:nvPr/>
            </p:nvSpPr>
            <p:spPr>
              <a:xfrm>
                <a:off x="876819" y="1592489"/>
                <a:ext cx="697338" cy="707886"/>
              </a:xfrm>
              <a:prstGeom prst="rect">
                <a:avLst/>
              </a:prstGeom>
              <a:noFill/>
            </p:spPr>
            <p:txBody>
              <a:bodyPr wrap="square" rtlCol="0">
                <a:spAutoFit/>
              </a:bodyPr>
              <a:lstStyle/>
              <a:p>
                <a:r>
                  <a:rPr kumimoji="1" lang="en-US" altLang="ja-JP" sz="4000" dirty="0">
                    <a:solidFill>
                      <a:schemeClr val="bg1"/>
                    </a:solidFill>
                    <a:latin typeface="Futura Medium" panose="020B0602020204020303" pitchFamily="34" charset="-79"/>
                    <a:ea typeface="Helvetica" charset="0"/>
                    <a:cs typeface="Futura Medium" panose="020B0602020204020303" pitchFamily="34" charset="-79"/>
                  </a:rPr>
                  <a:t>1</a:t>
                </a:r>
                <a:endParaRPr kumimoji="1" lang="ja-JP" altLang="en-US" sz="1600" dirty="0">
                  <a:solidFill>
                    <a:schemeClr val="bg1"/>
                  </a:solidFill>
                  <a:latin typeface="Futura Medium" panose="020B0602020204020303" pitchFamily="34" charset="-79"/>
                  <a:ea typeface="Helvetica" charset="0"/>
                  <a:cs typeface="Futura Medium" panose="020B0602020204020303" pitchFamily="34" charset="-79"/>
                </a:endParaRPr>
              </a:p>
            </p:txBody>
          </p:sp>
        </p:grpSp>
        <p:pic>
          <p:nvPicPr>
            <p:cNvPr id="22" name="図 2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994728" y="1526857"/>
              <a:ext cx="1932234" cy="704561"/>
            </a:xfrm>
            <a:prstGeom prst="rect">
              <a:avLst/>
            </a:prstGeom>
          </p:spPr>
        </p:pic>
      </p:grpSp>
      <p:grpSp>
        <p:nvGrpSpPr>
          <p:cNvPr id="30" name="図形グループ 29"/>
          <p:cNvGrpSpPr/>
          <p:nvPr/>
        </p:nvGrpSpPr>
        <p:grpSpPr>
          <a:xfrm>
            <a:off x="861916" y="4402306"/>
            <a:ext cx="7427779" cy="901874"/>
            <a:chOff x="854306" y="4406864"/>
            <a:chExt cx="7427779" cy="901874"/>
          </a:xfrm>
        </p:grpSpPr>
        <p:pic>
          <p:nvPicPr>
            <p:cNvPr id="29" name="図 28"/>
            <p:cNvPicPr>
              <a:picLocks noChangeAspect="1"/>
            </p:cNvPicPr>
            <p:nvPr/>
          </p:nvPicPr>
          <p:blipFill rotWithShape="1">
            <a:blip r:embed="rId6" cstate="print"/>
            <a:srcRect t="22795" b="353"/>
            <a:stretch/>
          </p:blipFill>
          <p:spPr>
            <a:xfrm>
              <a:off x="5339519" y="4410656"/>
              <a:ext cx="2942566" cy="898082"/>
            </a:xfrm>
            <a:prstGeom prst="rect">
              <a:avLst/>
            </a:prstGeom>
          </p:spPr>
        </p:pic>
        <p:grpSp>
          <p:nvGrpSpPr>
            <p:cNvPr id="24" name="図形グループ 23"/>
            <p:cNvGrpSpPr/>
            <p:nvPr/>
          </p:nvGrpSpPr>
          <p:grpSpPr>
            <a:xfrm>
              <a:off x="854306" y="4406864"/>
              <a:ext cx="7427779" cy="901874"/>
              <a:chOff x="751559" y="1503123"/>
              <a:chExt cx="7427779" cy="901874"/>
            </a:xfrm>
          </p:grpSpPr>
          <p:pic>
            <p:nvPicPr>
              <p:cNvPr id="26" name="図 25"/>
              <p:cNvPicPr>
                <a:picLocks noChangeAspect="1"/>
              </p:cNvPicPr>
              <p:nvPr/>
            </p:nvPicPr>
            <p:blipFill>
              <a:blip r:embed="rId4" cstate="print">
                <a:alphaModFix amt="67000"/>
                <a:extLst>
                  <a:ext uri="{28A0092B-C50C-407E-A947-70E740481C1C}">
                    <a14:useLocalDpi xmlns:a14="http://schemas.microsoft.com/office/drawing/2010/main" val="0"/>
                  </a:ext>
                </a:extLst>
              </a:blip>
              <a:stretch>
                <a:fillRect/>
              </a:stretch>
            </p:blipFill>
            <p:spPr>
              <a:xfrm>
                <a:off x="5363730" y="1506915"/>
                <a:ext cx="2815608" cy="898082"/>
              </a:xfrm>
              <a:prstGeom prst="rect">
                <a:avLst/>
              </a:prstGeom>
            </p:spPr>
          </p:pic>
          <p:sp>
            <p:nvSpPr>
              <p:cNvPr id="27" name="正方形/長方形 3"/>
              <p:cNvSpPr/>
              <p:nvPr/>
            </p:nvSpPr>
            <p:spPr>
              <a:xfrm>
                <a:off x="751559" y="1503123"/>
                <a:ext cx="5010413" cy="901874"/>
              </a:xfrm>
              <a:custGeom>
                <a:avLst/>
                <a:gdLst>
                  <a:gd name="connsiteX0" fmla="*/ 0 w 4647158"/>
                  <a:gd name="connsiteY0" fmla="*/ 0 h 939452"/>
                  <a:gd name="connsiteX1" fmla="*/ 4647158 w 4647158"/>
                  <a:gd name="connsiteY1" fmla="*/ 0 h 939452"/>
                  <a:gd name="connsiteX2" fmla="*/ 4647158 w 4647158"/>
                  <a:gd name="connsiteY2" fmla="*/ 939452 h 939452"/>
                  <a:gd name="connsiteX3" fmla="*/ 0 w 4647158"/>
                  <a:gd name="connsiteY3" fmla="*/ 939452 h 939452"/>
                  <a:gd name="connsiteX4" fmla="*/ 0 w 4647158"/>
                  <a:gd name="connsiteY4" fmla="*/ 0 h 939452"/>
                  <a:gd name="connsiteX0" fmla="*/ 0 w 5010413"/>
                  <a:gd name="connsiteY0" fmla="*/ 0 h 939452"/>
                  <a:gd name="connsiteX1" fmla="*/ 5010413 w 5010413"/>
                  <a:gd name="connsiteY1" fmla="*/ 12527 h 939452"/>
                  <a:gd name="connsiteX2" fmla="*/ 4647158 w 5010413"/>
                  <a:gd name="connsiteY2" fmla="*/ 939452 h 939452"/>
                  <a:gd name="connsiteX3" fmla="*/ 0 w 5010413"/>
                  <a:gd name="connsiteY3" fmla="*/ 939452 h 939452"/>
                  <a:gd name="connsiteX4" fmla="*/ 0 w 5010413"/>
                  <a:gd name="connsiteY4" fmla="*/ 0 h 939452"/>
                  <a:gd name="connsiteX0" fmla="*/ 0 w 5010413"/>
                  <a:gd name="connsiteY0" fmla="*/ 12525 h 951977"/>
                  <a:gd name="connsiteX1" fmla="*/ 5010413 w 5010413"/>
                  <a:gd name="connsiteY1" fmla="*/ 0 h 951977"/>
                  <a:gd name="connsiteX2" fmla="*/ 4647158 w 5010413"/>
                  <a:gd name="connsiteY2" fmla="*/ 951977 h 951977"/>
                  <a:gd name="connsiteX3" fmla="*/ 0 w 5010413"/>
                  <a:gd name="connsiteY3" fmla="*/ 951977 h 951977"/>
                  <a:gd name="connsiteX4" fmla="*/ 0 w 5010413"/>
                  <a:gd name="connsiteY4" fmla="*/ 12525 h 9519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10413" h="951977">
                    <a:moveTo>
                      <a:pt x="0" y="12525"/>
                    </a:moveTo>
                    <a:lnTo>
                      <a:pt x="5010413" y="0"/>
                    </a:lnTo>
                    <a:lnTo>
                      <a:pt x="4647158" y="951977"/>
                    </a:lnTo>
                    <a:lnTo>
                      <a:pt x="0" y="951977"/>
                    </a:lnTo>
                    <a:lnTo>
                      <a:pt x="0" y="12525"/>
                    </a:lnTo>
                    <a:close/>
                  </a:path>
                </a:pathLst>
              </a:custGeom>
              <a:gradFill flip="none" rotWithShape="1">
                <a:gsLst>
                  <a:gs pos="0">
                    <a:srgbClr val="185FAE"/>
                  </a:gs>
                  <a:gs pos="53000">
                    <a:srgbClr val="2498DA"/>
                  </a:gs>
                  <a:gs pos="100000">
                    <a:srgbClr val="3EB4A8"/>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827999" tIns="72000" bIns="72000" rtlCol="0" anchor="ctr"/>
              <a:lstStyle/>
              <a:p>
                <a:r>
                  <a:rPr kumimoji="1" lang="ja-JP" altLang="en-US" sz="2600" b="1" dirty="0">
                    <a:latin typeface="+mn-ea"/>
                    <a:cs typeface="Hiragino Kaku Gothic ProN W6" charset="-128"/>
                  </a:rPr>
                  <a:t>応募から研修まで</a:t>
                </a:r>
              </a:p>
            </p:txBody>
          </p:sp>
          <p:sp>
            <p:nvSpPr>
              <p:cNvPr id="28" name="テキスト ボックス 27"/>
              <p:cNvSpPr txBox="1"/>
              <p:nvPr/>
            </p:nvSpPr>
            <p:spPr>
              <a:xfrm>
                <a:off x="876819" y="1592489"/>
                <a:ext cx="697338" cy="707886"/>
              </a:xfrm>
              <a:prstGeom prst="rect">
                <a:avLst/>
              </a:prstGeom>
              <a:noFill/>
            </p:spPr>
            <p:txBody>
              <a:bodyPr wrap="square" rtlCol="0">
                <a:spAutoFit/>
              </a:bodyPr>
              <a:lstStyle/>
              <a:p>
                <a:r>
                  <a:rPr lang="en-US" altLang="ja-JP" sz="4000" dirty="0">
                    <a:solidFill>
                      <a:schemeClr val="bg1"/>
                    </a:solidFill>
                    <a:latin typeface="Futura Medium" panose="020B0602020204020303" pitchFamily="34" charset="-79"/>
                    <a:ea typeface="Helvetica" charset="0"/>
                    <a:cs typeface="Futura Medium" panose="020B0602020204020303" pitchFamily="34" charset="-79"/>
                  </a:rPr>
                  <a:t>3</a:t>
                </a:r>
                <a:endParaRPr kumimoji="1" lang="ja-JP" altLang="en-US" sz="1600" dirty="0">
                  <a:solidFill>
                    <a:schemeClr val="bg1"/>
                  </a:solidFill>
                  <a:latin typeface="Futura Medium" panose="020B0602020204020303" pitchFamily="34" charset="-79"/>
                  <a:ea typeface="Helvetica" charset="0"/>
                  <a:cs typeface="Futura Medium" panose="020B0602020204020303" pitchFamily="34" charset="-79"/>
                </a:endParaRPr>
              </a:p>
            </p:txBody>
          </p:sp>
        </p:grpSp>
      </p:grpSp>
      <p:sp>
        <p:nvSpPr>
          <p:cNvPr id="21" name="正方形/長方形 20">
            <a:extLst>
              <a:ext uri="{FF2B5EF4-FFF2-40B4-BE49-F238E27FC236}">
                <a16:creationId xmlns:a16="http://schemas.microsoft.com/office/drawing/2014/main" id="{65A64F39-ECD1-AD4A-9AE1-367667A568A1}"/>
              </a:ext>
            </a:extLst>
          </p:cNvPr>
          <p:cNvSpPr/>
          <p:nvPr/>
        </p:nvSpPr>
        <p:spPr>
          <a:xfrm>
            <a:off x="838455" y="1621575"/>
            <a:ext cx="7580331" cy="2384737"/>
          </a:xfrm>
          <a:prstGeom prst="rect">
            <a:avLst/>
          </a:prstGeom>
          <a:solidFill>
            <a:schemeClr val="bg1">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096416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F5703EAE-6F21-4879-92F0-A2EF6440CE14}" type="slidenum">
              <a:rPr lang="ja-JP" altLang="en-US" smtClean="0"/>
              <a:pPr/>
              <a:t>16</a:t>
            </a:fld>
            <a:endParaRPr lang="ja-JP" altLang="en-US"/>
          </a:p>
        </p:txBody>
      </p:sp>
      <p:sp>
        <p:nvSpPr>
          <p:cNvPr id="3" name="タイトル 2"/>
          <p:cNvSpPr>
            <a:spLocks noGrp="1"/>
          </p:cNvSpPr>
          <p:nvPr>
            <p:ph type="title"/>
          </p:nvPr>
        </p:nvSpPr>
        <p:spPr/>
        <p:txBody>
          <a:bodyPr/>
          <a:lstStyle/>
          <a:p>
            <a:r>
              <a:rPr kumimoji="1" lang="ja-JP" altLang="en-US" dirty="0"/>
              <a:t>プログラムの</a:t>
            </a:r>
            <a:r>
              <a:rPr lang="ja-JP" altLang="en-US" dirty="0"/>
              <a:t>概要</a:t>
            </a:r>
            <a:endParaRPr kumimoji="1" lang="ja-JP" altLang="en-US" dirty="0"/>
          </a:p>
        </p:txBody>
      </p:sp>
      <p:graphicFrame>
        <p:nvGraphicFramePr>
          <p:cNvPr id="5" name="表 4"/>
          <p:cNvGraphicFramePr>
            <a:graphicFrameLocks noGrp="1"/>
          </p:cNvGraphicFramePr>
          <p:nvPr>
            <p:extLst>
              <p:ext uri="{D42A27DB-BD31-4B8C-83A1-F6EECF244321}">
                <p14:modId xmlns:p14="http://schemas.microsoft.com/office/powerpoint/2010/main" val="1892652473"/>
              </p:ext>
            </p:extLst>
          </p:nvPr>
        </p:nvGraphicFramePr>
        <p:xfrm>
          <a:off x="1766204" y="2168142"/>
          <a:ext cx="5832000" cy="3528000"/>
        </p:xfrm>
        <a:graphic>
          <a:graphicData uri="http://schemas.openxmlformats.org/drawingml/2006/table">
            <a:tbl>
              <a:tblPr firstRow="1" bandRow="1">
                <a:tableStyleId>{5C22544A-7EE6-4342-B048-85BDC9FD1C3A}</a:tableStyleId>
              </a:tblPr>
              <a:tblGrid>
                <a:gridCol w="2246996">
                  <a:extLst>
                    <a:ext uri="{9D8B030D-6E8A-4147-A177-3AD203B41FA5}">
                      <a16:colId xmlns:a16="http://schemas.microsoft.com/office/drawing/2014/main" val="20000"/>
                    </a:ext>
                  </a:extLst>
                </a:gridCol>
                <a:gridCol w="3585004">
                  <a:extLst>
                    <a:ext uri="{9D8B030D-6E8A-4147-A177-3AD203B41FA5}">
                      <a16:colId xmlns:a16="http://schemas.microsoft.com/office/drawing/2014/main" val="20001"/>
                    </a:ext>
                  </a:extLst>
                </a:gridCol>
              </a:tblGrid>
              <a:tr h="504000">
                <a:tc>
                  <a:txBody>
                    <a:bodyPr/>
                    <a:lstStyle/>
                    <a:p>
                      <a:pPr algn="r"/>
                      <a:r>
                        <a:rPr kumimoji="1" lang="ja-JP" altLang="en-US" b="1" dirty="0">
                          <a:solidFill>
                            <a:srgbClr val="2498DA"/>
                          </a:solidFill>
                          <a:latin typeface="+mn-ea"/>
                          <a:ea typeface="+mn-ea"/>
                          <a:cs typeface="Hiragino Kaku Gothic ProN W6" charset="-128"/>
                        </a:rPr>
                        <a:t>対象</a:t>
                      </a:r>
                    </a:p>
                  </a:txBody>
                  <a:tcPr marR="360000" marT="108000">
                    <a:lnT w="19050" cap="flat" cmpd="sng" algn="ctr">
                      <a:solidFill>
                        <a:srgbClr val="2498DA"/>
                      </a:solidFill>
                      <a:prstDash val="solid"/>
                      <a:round/>
                      <a:headEnd type="none" w="med" len="med"/>
                      <a:tailEnd type="none" w="med" len="med"/>
                    </a:lnT>
                    <a:solidFill>
                      <a:schemeClr val="bg1"/>
                    </a:solidFill>
                  </a:tcPr>
                </a:tc>
                <a:tc>
                  <a:txBody>
                    <a:bodyPr/>
                    <a:lstStyle/>
                    <a:p>
                      <a:r>
                        <a:rPr kumimoji="1" lang="ja-JP" altLang="en-US" b="0" i="0">
                          <a:solidFill>
                            <a:schemeClr val="tx1"/>
                          </a:solidFill>
                          <a:latin typeface="+mn-ea"/>
                          <a:ea typeface="+mn-ea"/>
                          <a:cs typeface="Hiragino Kaku Gothic ProN W3" charset="-128"/>
                        </a:rPr>
                        <a:t>学部 </a:t>
                      </a:r>
                      <a:r>
                        <a:rPr kumimoji="1" lang="en-US" altLang="ja-JP" b="0" i="0" dirty="0">
                          <a:solidFill>
                            <a:schemeClr val="tx1"/>
                          </a:solidFill>
                          <a:latin typeface="Futura Lt BT Light" panose="020B0402020204020303" pitchFamily="34" charset="0"/>
                          <a:ea typeface="+mn-ea"/>
                          <a:cs typeface="Futura Medium" panose="020B0602020204020303" pitchFamily="34" charset="-79"/>
                        </a:rPr>
                        <a:t>3</a:t>
                      </a:r>
                      <a:r>
                        <a:rPr kumimoji="1" lang="ja-JP" altLang="en-US" b="0" i="0">
                          <a:solidFill>
                            <a:schemeClr val="tx1"/>
                          </a:solidFill>
                          <a:latin typeface="Futura Lt BT Light" panose="020B0402020204020303" pitchFamily="34" charset="0"/>
                          <a:ea typeface="+mn-ea"/>
                          <a:cs typeface="Futura Medium" panose="020B0602020204020303" pitchFamily="34" charset="-79"/>
                        </a:rPr>
                        <a:t> </a:t>
                      </a:r>
                      <a:r>
                        <a:rPr kumimoji="1" lang="ja-JP" altLang="en-US" b="0" i="0">
                          <a:solidFill>
                            <a:schemeClr val="tx1"/>
                          </a:solidFill>
                          <a:latin typeface="+mn-ea"/>
                          <a:ea typeface="+mn-ea"/>
                          <a:cs typeface="Hiragino Kaku Gothic ProN W3" charset="-128"/>
                        </a:rPr>
                        <a:t>年生以上（大学院も可）</a:t>
                      </a:r>
                      <a:endParaRPr kumimoji="1" lang="ja-JP" altLang="en-US" b="0" i="0" dirty="0">
                        <a:solidFill>
                          <a:schemeClr val="tx1"/>
                        </a:solidFill>
                        <a:latin typeface="+mn-ea"/>
                        <a:ea typeface="+mn-ea"/>
                        <a:cs typeface="Hiragino Kaku Gothic ProN W3" charset="-128"/>
                      </a:endParaRPr>
                    </a:p>
                  </a:txBody>
                  <a:tcPr marT="108000">
                    <a:lnT w="19050" cap="flat" cmpd="sng" algn="ctr">
                      <a:solidFill>
                        <a:srgbClr val="2498DA"/>
                      </a:solidFill>
                      <a:prstDash val="solid"/>
                      <a:round/>
                      <a:headEnd type="none" w="med" len="med"/>
                      <a:tailEnd type="none" w="med" len="med"/>
                    </a:lnT>
                    <a:lnB w="12700" cap="flat" cmpd="sng" algn="ctr">
                      <a:solidFill>
                        <a:srgbClr val="2498DA"/>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504000">
                <a:tc>
                  <a:txBody>
                    <a:bodyPr/>
                    <a:lstStyle/>
                    <a:p>
                      <a:pPr algn="r"/>
                      <a:endParaRPr kumimoji="1" lang="ja-JP" altLang="en-US" b="1" dirty="0">
                        <a:solidFill>
                          <a:srgbClr val="2498DA"/>
                        </a:solidFill>
                        <a:latin typeface="+mn-ea"/>
                        <a:ea typeface="+mn-ea"/>
                      </a:endParaRPr>
                    </a:p>
                  </a:txBody>
                  <a:tcPr marR="360000" marT="108000">
                    <a:lnB w="12700" cap="flat" cmpd="sng" algn="ctr">
                      <a:solidFill>
                        <a:srgbClr val="2498DA"/>
                      </a:solidFill>
                      <a:prstDash val="solid"/>
                      <a:round/>
                      <a:headEnd type="none" w="med" len="med"/>
                      <a:tailEnd type="none" w="med" len="med"/>
                    </a:lnB>
                    <a:solidFill>
                      <a:schemeClr val="bg1"/>
                    </a:solidFill>
                  </a:tcPr>
                </a:tc>
                <a:tc>
                  <a:txBody>
                    <a:bodyPr/>
                    <a:lstStyle/>
                    <a:p>
                      <a:r>
                        <a:rPr kumimoji="1" lang="ja-JP" altLang="en-US" b="0" i="0" dirty="0">
                          <a:latin typeface="+mn-ea"/>
                          <a:ea typeface="+mn-ea"/>
                          <a:cs typeface="Hiragino Kaku Gothic ProN W3" charset="-128"/>
                        </a:rPr>
                        <a:t>英語能力が一定に達している者</a:t>
                      </a:r>
                      <a:endParaRPr kumimoji="1" lang="en-US" altLang="ja-JP" b="0" i="0" dirty="0">
                        <a:latin typeface="+mn-ea"/>
                        <a:ea typeface="+mn-ea"/>
                        <a:cs typeface="Hiragino Kaku Gothic ProN W3" charset="-128"/>
                      </a:endParaRPr>
                    </a:p>
                  </a:txBody>
                  <a:tcPr marT="108000">
                    <a:lnT w="12700" cap="flat" cmpd="sng" algn="ctr">
                      <a:solidFill>
                        <a:srgbClr val="2498DA"/>
                      </a:solidFill>
                      <a:prstDash val="solid"/>
                      <a:round/>
                      <a:headEnd type="none" w="med" len="med"/>
                      <a:tailEnd type="none" w="med" len="med"/>
                    </a:lnT>
                    <a:lnB w="12700" cap="flat" cmpd="sng" algn="ctr">
                      <a:solidFill>
                        <a:srgbClr val="2498DA"/>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504000">
                <a:tc>
                  <a:txBody>
                    <a:bodyPr/>
                    <a:lstStyle/>
                    <a:p>
                      <a:pPr algn="r"/>
                      <a:r>
                        <a:rPr kumimoji="1" lang="ja-JP" altLang="en-US" b="1" dirty="0">
                          <a:solidFill>
                            <a:srgbClr val="2498DA"/>
                          </a:solidFill>
                          <a:latin typeface="+mn-ea"/>
                          <a:ea typeface="+mn-ea"/>
                          <a:cs typeface="Hiragino Kaku Gothic ProN W6" charset="-128"/>
                        </a:rPr>
                        <a:t>研修先</a:t>
                      </a:r>
                    </a:p>
                  </a:txBody>
                  <a:tcPr marR="360000" marT="108000">
                    <a:lnT w="12700" cap="flat" cmpd="sng" algn="ctr">
                      <a:solidFill>
                        <a:srgbClr val="2498DA"/>
                      </a:solidFill>
                      <a:prstDash val="solid"/>
                      <a:round/>
                      <a:headEnd type="none" w="med" len="med"/>
                      <a:tailEnd type="none" w="med" len="med"/>
                    </a:lnT>
                    <a:solidFill>
                      <a:schemeClr val="bg1"/>
                    </a:solidFill>
                  </a:tcPr>
                </a:tc>
                <a:tc>
                  <a:txBody>
                    <a:bodyPr/>
                    <a:lstStyle/>
                    <a:p>
                      <a:r>
                        <a:rPr kumimoji="1" lang="ja-JP" altLang="en-US" b="0" i="0" dirty="0">
                          <a:latin typeface="+mn-ea"/>
                          <a:ea typeface="+mn-ea"/>
                          <a:cs typeface="Hiragino Kaku Gothic ProN W3" charset="-128"/>
                        </a:rPr>
                        <a:t>企業・大学・研究所</a:t>
                      </a:r>
                    </a:p>
                  </a:txBody>
                  <a:tcPr marT="108000">
                    <a:lnT w="12700" cap="flat" cmpd="sng" algn="ctr">
                      <a:solidFill>
                        <a:srgbClr val="2498DA"/>
                      </a:solidFill>
                      <a:prstDash val="solid"/>
                      <a:round/>
                      <a:headEnd type="none" w="med" len="med"/>
                      <a:tailEnd type="none" w="med" len="med"/>
                    </a:lnT>
                    <a:lnB w="12700" cap="flat" cmpd="sng" algn="ctr">
                      <a:solidFill>
                        <a:srgbClr val="2498DA"/>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504000">
                <a:tc>
                  <a:txBody>
                    <a:bodyPr/>
                    <a:lstStyle/>
                    <a:p>
                      <a:pPr algn="r"/>
                      <a:endParaRPr kumimoji="1" lang="ja-JP" altLang="en-US" b="1" dirty="0">
                        <a:solidFill>
                          <a:srgbClr val="2498DA"/>
                        </a:solidFill>
                        <a:latin typeface="+mn-ea"/>
                        <a:ea typeface="+mn-ea"/>
                      </a:endParaRPr>
                    </a:p>
                  </a:txBody>
                  <a:tcPr marR="360000" marT="108000">
                    <a:lnB w="12700" cap="flat" cmpd="sng" algn="ctr">
                      <a:solidFill>
                        <a:srgbClr val="2498DA"/>
                      </a:solidFill>
                      <a:prstDash val="solid"/>
                      <a:round/>
                      <a:headEnd type="none" w="med" len="med"/>
                      <a:tailEnd type="none" w="med" len="med"/>
                    </a:lnB>
                    <a:solidFill>
                      <a:schemeClr val="bg1"/>
                    </a:solidFill>
                  </a:tcPr>
                </a:tc>
                <a:tc>
                  <a:txBody>
                    <a:bodyPr/>
                    <a:lstStyle/>
                    <a:p>
                      <a:r>
                        <a:rPr kumimoji="1" lang="ja-JP" altLang="en-US" b="0" i="0" dirty="0">
                          <a:latin typeface="+mn-ea"/>
                          <a:ea typeface="+mn-ea"/>
                          <a:cs typeface="Hiragino Kaku Gothic ProN W3" charset="-128"/>
                        </a:rPr>
                        <a:t>研修地域のみ指定できる</a:t>
                      </a:r>
                    </a:p>
                  </a:txBody>
                  <a:tcPr marT="108000">
                    <a:lnT w="12700" cap="flat" cmpd="sng" algn="ctr">
                      <a:solidFill>
                        <a:srgbClr val="2498DA"/>
                      </a:solidFill>
                      <a:prstDash val="solid"/>
                      <a:round/>
                      <a:headEnd type="none" w="med" len="med"/>
                      <a:tailEnd type="none" w="med" len="med"/>
                    </a:lnT>
                    <a:lnB w="12700" cap="flat" cmpd="sng" algn="ctr">
                      <a:solidFill>
                        <a:srgbClr val="2498DA"/>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504000">
                <a:tc>
                  <a:txBody>
                    <a:bodyPr/>
                    <a:lstStyle/>
                    <a:p>
                      <a:pPr algn="r"/>
                      <a:r>
                        <a:rPr kumimoji="1" lang="ja-JP" altLang="en-US" b="1" dirty="0">
                          <a:solidFill>
                            <a:srgbClr val="2498DA"/>
                          </a:solidFill>
                          <a:latin typeface="+mn-ea"/>
                          <a:ea typeface="+mn-ea"/>
                          <a:cs typeface="Hiragino Kaku Gothic ProN W6" charset="-128"/>
                        </a:rPr>
                        <a:t>期間</a:t>
                      </a:r>
                    </a:p>
                  </a:txBody>
                  <a:tcPr marR="360000" marT="108000">
                    <a:lnT w="12700" cap="flat" cmpd="sng" algn="ctr">
                      <a:solidFill>
                        <a:srgbClr val="2498DA"/>
                      </a:solidFill>
                      <a:prstDash val="solid"/>
                      <a:round/>
                      <a:headEnd type="none" w="med" len="med"/>
                      <a:tailEnd type="none" w="med" len="med"/>
                    </a:lnT>
                    <a:lnB w="12700" cap="flat" cmpd="sng" algn="ctr">
                      <a:solidFill>
                        <a:srgbClr val="2498DA"/>
                      </a:solidFill>
                      <a:prstDash val="solid"/>
                      <a:round/>
                      <a:headEnd type="none" w="med" len="med"/>
                      <a:tailEnd type="none" w="med" len="med"/>
                    </a:lnB>
                    <a:solidFill>
                      <a:schemeClr val="bg1"/>
                    </a:solidFill>
                  </a:tcPr>
                </a:tc>
                <a:tc>
                  <a:txBody>
                    <a:bodyPr/>
                    <a:lstStyle/>
                    <a:p>
                      <a:r>
                        <a:rPr kumimoji="1" lang="en-US" altLang="ja-JP" b="0" i="0" dirty="0">
                          <a:latin typeface="Futura Lt BT Light" panose="020B0402020204020303" pitchFamily="34" charset="0"/>
                          <a:ea typeface="+mn-ea"/>
                          <a:cs typeface="Hiragino Kaku Gothic ProN W3" charset="-128"/>
                        </a:rPr>
                        <a:t>8</a:t>
                      </a:r>
                      <a:r>
                        <a:rPr kumimoji="1" lang="en-US" altLang="ja-JP" b="0" i="0" baseline="0" dirty="0">
                          <a:latin typeface="Futura Lt BT Light" panose="020B0402020204020303" pitchFamily="34" charset="0"/>
                          <a:ea typeface="+mn-ea"/>
                          <a:cs typeface="Hiragino Kaku Gothic ProN W3" charset="-128"/>
                        </a:rPr>
                        <a:t> – 52</a:t>
                      </a:r>
                      <a:r>
                        <a:rPr kumimoji="1" lang="ja-JP" altLang="en-US" b="0" i="0" baseline="0" dirty="0">
                          <a:latin typeface="Futura Lt BT Light" panose="020B0402020204020303" pitchFamily="34" charset="0"/>
                          <a:ea typeface="+mn-ea"/>
                          <a:cs typeface="Hiragino Kaku Gothic ProN W3" charset="-128"/>
                        </a:rPr>
                        <a:t> </a:t>
                      </a:r>
                      <a:r>
                        <a:rPr kumimoji="1" lang="ja-JP" altLang="en-US" b="0" i="0" baseline="0" dirty="0">
                          <a:latin typeface="+mn-ea"/>
                          <a:ea typeface="+mn-ea"/>
                          <a:cs typeface="Hiragino Kaku Gothic ProN W3" charset="-128"/>
                        </a:rPr>
                        <a:t>週間</a:t>
                      </a:r>
                      <a:endParaRPr kumimoji="1" lang="ja-JP" altLang="en-US" b="0" i="0" dirty="0">
                        <a:latin typeface="+mn-ea"/>
                        <a:ea typeface="+mn-ea"/>
                        <a:cs typeface="Hiragino Kaku Gothic ProN W3" charset="-128"/>
                      </a:endParaRPr>
                    </a:p>
                  </a:txBody>
                  <a:tcPr marT="108000">
                    <a:lnT w="12700" cap="flat" cmpd="sng" algn="ctr">
                      <a:solidFill>
                        <a:srgbClr val="2498DA"/>
                      </a:solidFill>
                      <a:prstDash val="solid"/>
                      <a:round/>
                      <a:headEnd type="none" w="med" len="med"/>
                      <a:tailEnd type="none" w="med" len="med"/>
                    </a:lnT>
                    <a:lnB w="12700" cap="flat" cmpd="sng" algn="ctr">
                      <a:solidFill>
                        <a:srgbClr val="2498DA"/>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504000">
                <a:tc>
                  <a:txBody>
                    <a:bodyPr/>
                    <a:lstStyle/>
                    <a:p>
                      <a:pPr algn="r"/>
                      <a:r>
                        <a:rPr kumimoji="1" lang="ja-JP" altLang="en-US" b="1" dirty="0">
                          <a:solidFill>
                            <a:srgbClr val="2498DA"/>
                          </a:solidFill>
                          <a:latin typeface="+mn-ea"/>
                          <a:ea typeface="+mn-ea"/>
                          <a:cs typeface="Hiragino Kaku Gothic ProN W6" charset="-128"/>
                        </a:rPr>
                        <a:t>滞在先</a:t>
                      </a:r>
                    </a:p>
                  </a:txBody>
                  <a:tcPr marR="360000" marT="108000">
                    <a:lnT w="12700" cap="flat" cmpd="sng" algn="ctr">
                      <a:solidFill>
                        <a:srgbClr val="2498DA"/>
                      </a:solidFill>
                      <a:prstDash val="solid"/>
                      <a:round/>
                      <a:headEnd type="none" w="med" len="med"/>
                      <a:tailEnd type="none" w="med" len="med"/>
                    </a:lnT>
                    <a:lnB w="12700" cap="flat" cmpd="sng" algn="ctr">
                      <a:solidFill>
                        <a:srgbClr val="2498DA"/>
                      </a:solidFill>
                      <a:prstDash val="solid"/>
                      <a:round/>
                      <a:headEnd type="none" w="med" len="med"/>
                      <a:tailEnd type="none" w="med" len="med"/>
                    </a:lnB>
                    <a:solidFill>
                      <a:schemeClr val="bg1"/>
                    </a:solidFill>
                  </a:tcPr>
                </a:tc>
                <a:tc>
                  <a:txBody>
                    <a:bodyPr/>
                    <a:lstStyle/>
                    <a:p>
                      <a:r>
                        <a:rPr kumimoji="1" lang="ja-JP" altLang="en-US" b="0" i="0" dirty="0">
                          <a:latin typeface="+mn-ea"/>
                          <a:ea typeface="+mn-ea"/>
                          <a:cs typeface="Hiragino Kaku Gothic ProN W3" charset="-128"/>
                        </a:rPr>
                        <a:t>現</a:t>
                      </a:r>
                      <a:r>
                        <a:rPr kumimoji="1" lang="ja-JP" altLang="en-US" b="0" i="0" spc="300" dirty="0">
                          <a:latin typeface="+mn-ea"/>
                          <a:ea typeface="+mn-ea"/>
                          <a:cs typeface="Hiragino Kaku Gothic ProN W3" charset="-128"/>
                        </a:rPr>
                        <a:t>地</a:t>
                      </a:r>
                      <a:r>
                        <a:rPr kumimoji="1" lang="en-US" altLang="ja-JP" b="0" i="0" dirty="0">
                          <a:latin typeface="Futura Lt BT Light" panose="020B0402020204020303" pitchFamily="34" charset="0"/>
                          <a:ea typeface="+mn-ea"/>
                          <a:cs typeface="Hiragino Kaku Gothic ProN W3" charset="-128"/>
                        </a:rPr>
                        <a:t>IAEST</a:t>
                      </a:r>
                      <a:r>
                        <a:rPr kumimoji="1" lang="en-US" altLang="ja-JP" b="0" i="0" spc="300" dirty="0">
                          <a:latin typeface="Futura Lt BT Light" panose="020B0402020204020303" pitchFamily="34" charset="0"/>
                          <a:ea typeface="+mn-ea"/>
                          <a:cs typeface="Hiragino Kaku Gothic ProN W3" charset="-128"/>
                        </a:rPr>
                        <a:t>E</a:t>
                      </a:r>
                      <a:r>
                        <a:rPr kumimoji="1" lang="ja-JP" altLang="en-US" b="0" i="0" dirty="0">
                          <a:latin typeface="+mn-ea"/>
                          <a:ea typeface="+mn-ea"/>
                          <a:cs typeface="Hiragino Kaku Gothic ProN W3" charset="-128"/>
                        </a:rPr>
                        <a:t>委員会が手配</a:t>
                      </a:r>
                    </a:p>
                  </a:txBody>
                  <a:tcPr marT="108000">
                    <a:lnT w="12700" cap="flat" cmpd="sng" algn="ctr">
                      <a:solidFill>
                        <a:srgbClr val="2498DA"/>
                      </a:solidFill>
                      <a:prstDash val="solid"/>
                      <a:round/>
                      <a:headEnd type="none" w="med" len="med"/>
                      <a:tailEnd type="none" w="med" len="med"/>
                    </a:lnT>
                    <a:lnB w="12700" cap="flat" cmpd="sng" algn="ctr">
                      <a:solidFill>
                        <a:srgbClr val="2498DA"/>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r h="504000">
                <a:tc>
                  <a:txBody>
                    <a:bodyPr/>
                    <a:lstStyle/>
                    <a:p>
                      <a:pPr algn="r"/>
                      <a:r>
                        <a:rPr kumimoji="1" lang="ja-JP" altLang="en-US" b="1" dirty="0">
                          <a:solidFill>
                            <a:srgbClr val="2498DA"/>
                          </a:solidFill>
                          <a:latin typeface="+mn-ea"/>
                          <a:ea typeface="+mn-ea"/>
                          <a:cs typeface="Hiragino Kaku Gothic ProN W6" charset="-128"/>
                        </a:rPr>
                        <a:t>共通言語</a:t>
                      </a:r>
                    </a:p>
                  </a:txBody>
                  <a:tcPr marR="360000" marT="108000">
                    <a:lnT w="12700" cap="flat" cmpd="sng" algn="ctr">
                      <a:solidFill>
                        <a:srgbClr val="2498DA"/>
                      </a:solidFill>
                      <a:prstDash val="solid"/>
                      <a:round/>
                      <a:headEnd type="none" w="med" len="med"/>
                      <a:tailEnd type="none" w="med" len="med"/>
                    </a:lnT>
                    <a:lnB w="19050" cap="flat" cmpd="sng" algn="ctr">
                      <a:solidFill>
                        <a:srgbClr val="2498DA"/>
                      </a:solidFill>
                      <a:prstDash val="solid"/>
                      <a:round/>
                      <a:headEnd type="none" w="med" len="med"/>
                      <a:tailEnd type="none" w="med" len="med"/>
                    </a:lnB>
                    <a:solidFill>
                      <a:schemeClr val="bg1"/>
                    </a:solidFill>
                  </a:tcPr>
                </a:tc>
                <a:tc>
                  <a:txBody>
                    <a:bodyPr/>
                    <a:lstStyle/>
                    <a:p>
                      <a:r>
                        <a:rPr kumimoji="1" lang="ja-JP" altLang="en-US" b="0" i="0" dirty="0">
                          <a:latin typeface="+mn-ea"/>
                          <a:ea typeface="+mn-ea"/>
                          <a:cs typeface="Hiragino Kaku Gothic ProN W3" charset="-128"/>
                        </a:rPr>
                        <a:t>英語</a:t>
                      </a:r>
                    </a:p>
                  </a:txBody>
                  <a:tcPr marT="108000">
                    <a:lnT w="12700" cap="flat" cmpd="sng" algn="ctr">
                      <a:solidFill>
                        <a:srgbClr val="2498DA"/>
                      </a:solidFill>
                      <a:prstDash val="solid"/>
                      <a:round/>
                      <a:headEnd type="none" w="med" len="med"/>
                      <a:tailEnd type="none" w="med" len="med"/>
                    </a:lnT>
                    <a:lnB w="19050" cap="flat" cmpd="sng" algn="ctr">
                      <a:solidFill>
                        <a:srgbClr val="2498DA"/>
                      </a:solidFill>
                      <a:prstDash val="solid"/>
                      <a:round/>
                      <a:headEnd type="none" w="med" len="med"/>
                      <a:tailEnd type="none" w="med" len="med"/>
                    </a:lnB>
                    <a:solidFill>
                      <a:schemeClr val="bg1"/>
                    </a:solidFill>
                  </a:tcPr>
                </a:tc>
                <a:extLst>
                  <a:ext uri="{0D108BD9-81ED-4DB2-BD59-A6C34878D82A}">
                    <a16:rowId xmlns:a16="http://schemas.microsoft.com/office/drawing/2014/main" val="10006"/>
                  </a:ext>
                </a:extLst>
              </a:tr>
            </a:tbl>
          </a:graphicData>
        </a:graphic>
      </p:graphicFrame>
      <p:sp>
        <p:nvSpPr>
          <p:cNvPr id="6" name="テキスト ボックス 5"/>
          <p:cNvSpPr txBox="1"/>
          <p:nvPr/>
        </p:nvSpPr>
        <p:spPr>
          <a:xfrm>
            <a:off x="472964" y="1033668"/>
            <a:ext cx="6836569" cy="461665"/>
          </a:xfrm>
          <a:prstGeom prst="rect">
            <a:avLst/>
          </a:prstGeom>
          <a:noFill/>
        </p:spPr>
        <p:txBody>
          <a:bodyPr wrap="square" rtlCol="0">
            <a:spAutoFit/>
          </a:bodyPr>
          <a:lstStyle/>
          <a:p>
            <a:r>
              <a:rPr lang="en-US" altLang="ja-JP" sz="2400" dirty="0">
                <a:solidFill>
                  <a:srgbClr val="2498DA"/>
                </a:solidFill>
                <a:latin typeface="Futura Medium" panose="020B0602020204020303" pitchFamily="34" charset="-79"/>
                <a:cs typeface="Futura Medium" panose="020B0602020204020303" pitchFamily="34" charset="-79"/>
              </a:rPr>
              <a:t>IAESTE</a:t>
            </a:r>
            <a:r>
              <a:rPr lang="ja-JP" altLang="en-US" sz="2400" b="1" dirty="0">
                <a:solidFill>
                  <a:srgbClr val="2498DA"/>
                </a:solidFill>
                <a:latin typeface="+mn-ea"/>
                <a:cs typeface="Hiragino Kaku Gothic ProN W6" charset="-128"/>
              </a:rPr>
              <a:t> 海外インターンプログラムについて</a:t>
            </a:r>
            <a:endParaRPr kumimoji="1" lang="ja-JP" altLang="en-US" sz="2400" b="1" dirty="0">
              <a:solidFill>
                <a:srgbClr val="2498DA"/>
              </a:solidFill>
              <a:latin typeface="+mn-ea"/>
              <a:cs typeface="Hiragino Kaku Gothic ProN W6" charset="-128"/>
            </a:endParaRPr>
          </a:p>
        </p:txBody>
      </p:sp>
    </p:spTree>
    <p:extLst>
      <p:ext uri="{BB962C8B-B14F-4D97-AF65-F5344CB8AC3E}">
        <p14:creationId xmlns:p14="http://schemas.microsoft.com/office/powerpoint/2010/main" val="4486627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F5703EAE-6F21-4879-92F0-A2EF6440CE14}" type="slidenum">
              <a:rPr lang="ja-JP" altLang="en-US" smtClean="0"/>
              <a:pPr/>
              <a:t>17</a:t>
            </a:fld>
            <a:endParaRPr lang="ja-JP" altLang="en-US"/>
          </a:p>
        </p:txBody>
      </p:sp>
      <p:sp>
        <p:nvSpPr>
          <p:cNvPr id="3" name="タイトル 2"/>
          <p:cNvSpPr>
            <a:spLocks noGrp="1"/>
          </p:cNvSpPr>
          <p:nvPr>
            <p:ph type="title"/>
          </p:nvPr>
        </p:nvSpPr>
        <p:spPr>
          <a:xfrm>
            <a:off x="206791" y="-118475"/>
            <a:ext cx="8347082" cy="857250"/>
          </a:xfrm>
        </p:spPr>
        <p:txBody>
          <a:bodyPr/>
          <a:lstStyle/>
          <a:p>
            <a:r>
              <a:rPr lang="ja-JP" altLang="en-US" dirty="0"/>
              <a:t>応募方法　いずれかを選択</a:t>
            </a:r>
            <a:endParaRPr kumimoji="1" lang="ja-JP" altLang="en-US" dirty="0"/>
          </a:p>
        </p:txBody>
      </p:sp>
      <p:sp>
        <p:nvSpPr>
          <p:cNvPr id="8" name="テキスト ボックス 7">
            <a:extLst>
              <a:ext uri="{FF2B5EF4-FFF2-40B4-BE49-F238E27FC236}">
                <a16:creationId xmlns:a16="http://schemas.microsoft.com/office/drawing/2014/main" id="{FD41293F-9FA6-6A42-9C9F-131993BF30D4}"/>
              </a:ext>
            </a:extLst>
          </p:cNvPr>
          <p:cNvSpPr txBox="1"/>
          <p:nvPr/>
        </p:nvSpPr>
        <p:spPr>
          <a:xfrm>
            <a:off x="1105786" y="4036175"/>
            <a:ext cx="1938351" cy="400110"/>
          </a:xfrm>
          <a:prstGeom prst="rect">
            <a:avLst/>
          </a:prstGeom>
          <a:noFill/>
        </p:spPr>
        <p:txBody>
          <a:bodyPr wrap="none" rtlCol="0">
            <a:spAutoFit/>
          </a:bodyPr>
          <a:lstStyle/>
          <a:p>
            <a:pPr>
              <a:buClr>
                <a:srgbClr val="2498DA"/>
              </a:buClr>
            </a:pPr>
            <a:r>
              <a:rPr lang="en-US" altLang="ja-JP" sz="2000" b="1" dirty="0">
                <a:solidFill>
                  <a:schemeClr val="bg1"/>
                </a:solidFill>
                <a:latin typeface="+mn-ea"/>
              </a:rPr>
              <a:t>COBE</a:t>
            </a:r>
            <a:r>
              <a:rPr lang="ja-JP" altLang="en-US" sz="2000" b="1">
                <a:solidFill>
                  <a:schemeClr val="bg1"/>
                </a:solidFill>
                <a:latin typeface="+mn-ea"/>
              </a:rPr>
              <a:t>オファー</a:t>
            </a:r>
            <a:endParaRPr lang="en-US" altLang="ja-JP" sz="2000" b="1" dirty="0">
              <a:solidFill>
                <a:schemeClr val="bg1"/>
              </a:solidFill>
              <a:latin typeface="+mn-ea"/>
            </a:endParaRPr>
          </a:p>
        </p:txBody>
      </p:sp>
      <p:sp>
        <p:nvSpPr>
          <p:cNvPr id="11" name="テキスト ボックス 10">
            <a:extLst>
              <a:ext uri="{FF2B5EF4-FFF2-40B4-BE49-F238E27FC236}">
                <a16:creationId xmlns:a16="http://schemas.microsoft.com/office/drawing/2014/main" id="{0A35B24A-AC04-4844-9220-7042AD2134C5}"/>
              </a:ext>
            </a:extLst>
          </p:cNvPr>
          <p:cNvSpPr txBox="1"/>
          <p:nvPr/>
        </p:nvSpPr>
        <p:spPr>
          <a:xfrm>
            <a:off x="685800" y="3429000"/>
            <a:ext cx="2646878" cy="461665"/>
          </a:xfrm>
          <a:prstGeom prst="rect">
            <a:avLst/>
          </a:prstGeom>
          <a:noFill/>
        </p:spPr>
        <p:txBody>
          <a:bodyPr wrap="none" rtlCol="0">
            <a:spAutoFit/>
          </a:bodyPr>
          <a:lstStyle/>
          <a:p>
            <a:r>
              <a:rPr kumimoji="1" lang="ja-JP" altLang="en-US" sz="2400" b="1">
                <a:solidFill>
                  <a:schemeClr val="bg1"/>
                </a:solidFill>
              </a:rPr>
              <a:t>オープンオファー</a:t>
            </a:r>
          </a:p>
        </p:txBody>
      </p:sp>
      <p:sp>
        <p:nvSpPr>
          <p:cNvPr id="12" name="テキスト ボックス 11">
            <a:extLst>
              <a:ext uri="{FF2B5EF4-FFF2-40B4-BE49-F238E27FC236}">
                <a16:creationId xmlns:a16="http://schemas.microsoft.com/office/drawing/2014/main" id="{111547BF-33EF-6C43-8C15-8DDE03F474EC}"/>
              </a:ext>
            </a:extLst>
          </p:cNvPr>
          <p:cNvSpPr txBox="1"/>
          <p:nvPr/>
        </p:nvSpPr>
        <p:spPr>
          <a:xfrm>
            <a:off x="1105786" y="4768054"/>
            <a:ext cx="1890261" cy="400110"/>
          </a:xfrm>
          <a:prstGeom prst="rect">
            <a:avLst/>
          </a:prstGeom>
          <a:noFill/>
        </p:spPr>
        <p:txBody>
          <a:bodyPr wrap="none" rtlCol="0">
            <a:spAutoFit/>
          </a:bodyPr>
          <a:lstStyle/>
          <a:p>
            <a:r>
              <a:rPr kumimoji="1" lang="en-US" altLang="ja-JP" sz="2000" b="1" dirty="0">
                <a:solidFill>
                  <a:schemeClr val="bg1"/>
                </a:solidFill>
                <a:latin typeface="+mn-ea"/>
              </a:rPr>
              <a:t>FCFS</a:t>
            </a:r>
            <a:r>
              <a:rPr kumimoji="1" lang="ja-JP" altLang="en-US" sz="2000" b="1">
                <a:solidFill>
                  <a:schemeClr val="bg1"/>
                </a:solidFill>
                <a:latin typeface="+mn-ea"/>
              </a:rPr>
              <a:t>オファー</a:t>
            </a:r>
          </a:p>
        </p:txBody>
      </p:sp>
      <p:graphicFrame>
        <p:nvGraphicFramePr>
          <p:cNvPr id="16" name="図表 15">
            <a:extLst>
              <a:ext uri="{FF2B5EF4-FFF2-40B4-BE49-F238E27FC236}">
                <a16:creationId xmlns:a16="http://schemas.microsoft.com/office/drawing/2014/main" id="{AE282F24-F957-5A4D-A7E9-33B6FD10BBC1}"/>
              </a:ext>
            </a:extLst>
          </p:cNvPr>
          <p:cNvGraphicFramePr/>
          <p:nvPr>
            <p:extLst>
              <p:ext uri="{D42A27DB-BD31-4B8C-83A1-F6EECF244321}">
                <p14:modId xmlns:p14="http://schemas.microsoft.com/office/powerpoint/2010/main" val="828812934"/>
              </p:ext>
            </p:extLst>
          </p:nvPr>
        </p:nvGraphicFramePr>
        <p:xfrm>
          <a:off x="685800" y="811530"/>
          <a:ext cx="7772400" cy="51892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7" name="テキスト ボックス 16">
            <a:extLst>
              <a:ext uri="{FF2B5EF4-FFF2-40B4-BE49-F238E27FC236}">
                <a16:creationId xmlns:a16="http://schemas.microsoft.com/office/drawing/2014/main" id="{E4F77E30-8561-8042-B662-E29A9DFC78EC}"/>
              </a:ext>
            </a:extLst>
          </p:cNvPr>
          <p:cNvSpPr txBox="1"/>
          <p:nvPr/>
        </p:nvSpPr>
        <p:spPr>
          <a:xfrm>
            <a:off x="1105786" y="1796874"/>
            <a:ext cx="2326278" cy="400110"/>
          </a:xfrm>
          <a:prstGeom prst="rect">
            <a:avLst/>
          </a:prstGeom>
          <a:noFill/>
        </p:spPr>
        <p:txBody>
          <a:bodyPr wrap="none" rtlCol="0">
            <a:spAutoFit/>
          </a:bodyPr>
          <a:lstStyle/>
          <a:p>
            <a:pPr marL="342900" indent="-342900">
              <a:buClr>
                <a:srgbClr val="2498DA"/>
              </a:buClr>
              <a:buFont typeface="Wingdings" pitchFamily="2" charset="2"/>
              <a:buChar char="l"/>
            </a:pPr>
            <a:r>
              <a:rPr kumimoji="1" lang="ja-JP" altLang="en-US" sz="2000" dirty="0"/>
              <a:t>国際総会で獲得</a:t>
            </a:r>
          </a:p>
        </p:txBody>
      </p:sp>
      <p:sp>
        <p:nvSpPr>
          <p:cNvPr id="18" name="テキスト ボックス 17">
            <a:extLst>
              <a:ext uri="{FF2B5EF4-FFF2-40B4-BE49-F238E27FC236}">
                <a16:creationId xmlns:a16="http://schemas.microsoft.com/office/drawing/2014/main" id="{BD1E6A5C-96F2-4E4C-9108-8CA3A438FA1F}"/>
              </a:ext>
            </a:extLst>
          </p:cNvPr>
          <p:cNvSpPr txBox="1"/>
          <p:nvPr/>
        </p:nvSpPr>
        <p:spPr>
          <a:xfrm>
            <a:off x="3310637" y="1796874"/>
            <a:ext cx="5147563" cy="400110"/>
          </a:xfrm>
          <a:prstGeom prst="rect">
            <a:avLst/>
          </a:prstGeom>
          <a:noFill/>
        </p:spPr>
        <p:txBody>
          <a:bodyPr wrap="none" rtlCol="0">
            <a:spAutoFit/>
          </a:bodyPr>
          <a:lstStyle/>
          <a:p>
            <a:pPr marL="342900" indent="-342900">
              <a:buClr>
                <a:srgbClr val="2498DA"/>
              </a:buClr>
              <a:buFont typeface="Wingdings" pitchFamily="2" charset="2"/>
              <a:buChar char="l"/>
            </a:pPr>
            <a:r>
              <a:rPr lang="ja-JP" altLang="en-US" sz="2000" dirty="0"/>
              <a:t>１</a:t>
            </a:r>
            <a:r>
              <a:rPr kumimoji="1" lang="ja-JP" altLang="en-US" sz="2000" dirty="0"/>
              <a:t>つのオファーが１人の学生にアサイン</a:t>
            </a:r>
            <a:endParaRPr kumimoji="1" lang="en-US" altLang="ja-JP" sz="2000" dirty="0"/>
          </a:p>
        </p:txBody>
      </p:sp>
      <p:sp>
        <p:nvSpPr>
          <p:cNvPr id="20" name="テキスト ボックス 19">
            <a:extLst>
              <a:ext uri="{FF2B5EF4-FFF2-40B4-BE49-F238E27FC236}">
                <a16:creationId xmlns:a16="http://schemas.microsoft.com/office/drawing/2014/main" id="{BFDFD6F0-6FF2-8A43-86FE-508DB86A2640}"/>
              </a:ext>
            </a:extLst>
          </p:cNvPr>
          <p:cNvSpPr txBox="1"/>
          <p:nvPr/>
        </p:nvSpPr>
        <p:spPr>
          <a:xfrm>
            <a:off x="1068916" y="3693038"/>
            <a:ext cx="2069797" cy="400110"/>
          </a:xfrm>
          <a:prstGeom prst="rect">
            <a:avLst/>
          </a:prstGeom>
          <a:noFill/>
        </p:spPr>
        <p:txBody>
          <a:bodyPr wrap="none" rtlCol="0">
            <a:spAutoFit/>
          </a:bodyPr>
          <a:lstStyle/>
          <a:p>
            <a:pPr marL="342900" indent="-342900">
              <a:buClr>
                <a:srgbClr val="2498DA"/>
              </a:buClr>
              <a:buFont typeface="Wingdings" pitchFamily="2" charset="2"/>
              <a:buChar char="l"/>
            </a:pPr>
            <a:r>
              <a:rPr kumimoji="1" lang="ja-JP" altLang="en-US" sz="2000"/>
              <a:t>年間応募可能</a:t>
            </a:r>
          </a:p>
        </p:txBody>
      </p:sp>
      <p:sp>
        <p:nvSpPr>
          <p:cNvPr id="21" name="テキスト ボックス 20">
            <a:extLst>
              <a:ext uri="{FF2B5EF4-FFF2-40B4-BE49-F238E27FC236}">
                <a16:creationId xmlns:a16="http://schemas.microsoft.com/office/drawing/2014/main" id="{ECA78768-DB03-0048-82B8-73D8ED0DF64F}"/>
              </a:ext>
            </a:extLst>
          </p:cNvPr>
          <p:cNvSpPr txBox="1"/>
          <p:nvPr/>
        </p:nvSpPr>
        <p:spPr>
          <a:xfrm>
            <a:off x="3332678" y="3690610"/>
            <a:ext cx="4891083" cy="400110"/>
          </a:xfrm>
          <a:prstGeom prst="rect">
            <a:avLst/>
          </a:prstGeom>
          <a:noFill/>
        </p:spPr>
        <p:txBody>
          <a:bodyPr wrap="none" rtlCol="0">
            <a:spAutoFit/>
          </a:bodyPr>
          <a:lstStyle/>
          <a:p>
            <a:pPr marL="342900" indent="-342900">
              <a:buClr>
                <a:srgbClr val="2498DA"/>
              </a:buClr>
              <a:buFont typeface="Wingdings" pitchFamily="2" charset="2"/>
              <a:buChar char="l"/>
            </a:pPr>
            <a:r>
              <a:rPr lang="ja-JP" altLang="en-US" sz="2000" dirty="0"/>
              <a:t>国籍問わず複数のオファーに応募可能</a:t>
            </a:r>
            <a:endParaRPr kumimoji="1" lang="ja-JP" altLang="en-US" sz="2000" dirty="0"/>
          </a:p>
        </p:txBody>
      </p:sp>
      <p:sp>
        <p:nvSpPr>
          <p:cNvPr id="22" name="テキスト ボックス 21">
            <a:extLst>
              <a:ext uri="{FF2B5EF4-FFF2-40B4-BE49-F238E27FC236}">
                <a16:creationId xmlns:a16="http://schemas.microsoft.com/office/drawing/2014/main" id="{503428C8-90F1-6448-857A-FE13952370CB}"/>
              </a:ext>
            </a:extLst>
          </p:cNvPr>
          <p:cNvSpPr txBox="1"/>
          <p:nvPr/>
        </p:nvSpPr>
        <p:spPr>
          <a:xfrm>
            <a:off x="1068916" y="5473340"/>
            <a:ext cx="2069797" cy="400110"/>
          </a:xfrm>
          <a:prstGeom prst="rect">
            <a:avLst/>
          </a:prstGeom>
          <a:noFill/>
        </p:spPr>
        <p:txBody>
          <a:bodyPr wrap="none" rtlCol="0">
            <a:spAutoFit/>
          </a:bodyPr>
          <a:lstStyle/>
          <a:p>
            <a:pPr marL="342900" indent="-342900">
              <a:buClr>
                <a:srgbClr val="2498DA"/>
              </a:buClr>
              <a:buFont typeface="Wingdings" pitchFamily="2" charset="2"/>
              <a:buChar char="l"/>
            </a:pPr>
            <a:r>
              <a:rPr kumimoji="1" lang="ja-JP" altLang="en-US" sz="2000"/>
              <a:t>年間応募可能</a:t>
            </a:r>
          </a:p>
        </p:txBody>
      </p:sp>
      <p:sp>
        <p:nvSpPr>
          <p:cNvPr id="23" name="テキスト ボックス 22">
            <a:extLst>
              <a:ext uri="{FF2B5EF4-FFF2-40B4-BE49-F238E27FC236}">
                <a16:creationId xmlns:a16="http://schemas.microsoft.com/office/drawing/2014/main" id="{62CD2790-AA39-0D43-986D-12F4AD878F25}"/>
              </a:ext>
            </a:extLst>
          </p:cNvPr>
          <p:cNvSpPr txBox="1"/>
          <p:nvPr/>
        </p:nvSpPr>
        <p:spPr>
          <a:xfrm>
            <a:off x="3332678" y="5473340"/>
            <a:ext cx="5125522" cy="400110"/>
          </a:xfrm>
          <a:prstGeom prst="rect">
            <a:avLst/>
          </a:prstGeom>
          <a:noFill/>
        </p:spPr>
        <p:txBody>
          <a:bodyPr wrap="square" rtlCol="0">
            <a:spAutoFit/>
          </a:bodyPr>
          <a:lstStyle/>
          <a:p>
            <a:pPr marL="342900" indent="-342900">
              <a:buClr>
                <a:srgbClr val="2498DA"/>
              </a:buClr>
              <a:buFont typeface="Wingdings" pitchFamily="2" charset="2"/>
              <a:buChar char="l"/>
            </a:pPr>
            <a:r>
              <a:rPr kumimoji="1" lang="ja-JP" altLang="en-US" sz="2000" dirty="0"/>
              <a:t>先着順で最初に応募した１名が決まる</a:t>
            </a:r>
          </a:p>
        </p:txBody>
      </p:sp>
      <p:sp>
        <p:nvSpPr>
          <p:cNvPr id="14" name="テキスト ボックス 13">
            <a:extLst>
              <a:ext uri="{FF2B5EF4-FFF2-40B4-BE49-F238E27FC236}">
                <a16:creationId xmlns:a16="http://schemas.microsoft.com/office/drawing/2014/main" id="{2D5BB816-3485-4A2E-94A8-03DA237201A8}"/>
              </a:ext>
            </a:extLst>
          </p:cNvPr>
          <p:cNvSpPr txBox="1"/>
          <p:nvPr/>
        </p:nvSpPr>
        <p:spPr>
          <a:xfrm>
            <a:off x="5273844" y="2157809"/>
            <a:ext cx="1221147" cy="307777"/>
          </a:xfrm>
          <a:prstGeom prst="rect">
            <a:avLst/>
          </a:prstGeom>
          <a:noFill/>
        </p:spPr>
        <p:txBody>
          <a:bodyPr wrap="square" rtlCol="0">
            <a:spAutoFit/>
          </a:bodyPr>
          <a:lstStyle/>
          <a:p>
            <a:pPr>
              <a:buClr>
                <a:srgbClr val="2498DA"/>
              </a:buClr>
            </a:pPr>
            <a:r>
              <a:rPr kumimoji="1" lang="en-US" altLang="ja-JP" sz="1400" dirty="0"/>
              <a:t>※</a:t>
            </a:r>
            <a:r>
              <a:rPr kumimoji="1" lang="ja-JP" altLang="en-US" sz="1400" dirty="0"/>
              <a:t>併願不可</a:t>
            </a:r>
            <a:endParaRPr kumimoji="1" lang="en-US" altLang="ja-JP" sz="1400" dirty="0"/>
          </a:p>
        </p:txBody>
      </p:sp>
      <p:sp>
        <p:nvSpPr>
          <p:cNvPr id="15" name="テキスト ボックス 14">
            <a:extLst>
              <a:ext uri="{FF2B5EF4-FFF2-40B4-BE49-F238E27FC236}">
                <a16:creationId xmlns:a16="http://schemas.microsoft.com/office/drawing/2014/main" id="{1286779E-F3EC-4ED4-AB43-2B12430F78D9}"/>
              </a:ext>
            </a:extLst>
          </p:cNvPr>
          <p:cNvSpPr txBox="1"/>
          <p:nvPr/>
        </p:nvSpPr>
        <p:spPr>
          <a:xfrm>
            <a:off x="6263630" y="2153102"/>
            <a:ext cx="2764960" cy="307777"/>
          </a:xfrm>
          <a:prstGeom prst="rect">
            <a:avLst/>
          </a:prstGeom>
          <a:noFill/>
        </p:spPr>
        <p:txBody>
          <a:bodyPr wrap="square" rtlCol="0">
            <a:spAutoFit/>
          </a:bodyPr>
          <a:lstStyle/>
          <a:p>
            <a:pPr>
              <a:buClr>
                <a:srgbClr val="2498DA"/>
              </a:buClr>
            </a:pPr>
            <a:r>
              <a:rPr kumimoji="1" lang="en-US" altLang="ja-JP" sz="1400" dirty="0"/>
              <a:t>※</a:t>
            </a:r>
            <a:r>
              <a:rPr kumimoji="1" lang="ja-JP" altLang="en-US" sz="1400" dirty="0"/>
              <a:t>研修可能期間 </a:t>
            </a:r>
            <a:r>
              <a:rPr kumimoji="1" lang="en-US" altLang="ja-JP" sz="1400" dirty="0"/>
              <a:t>6</a:t>
            </a:r>
            <a:r>
              <a:rPr kumimoji="1" lang="ja-JP" altLang="en-US" sz="1400" dirty="0"/>
              <a:t>月～</a:t>
            </a:r>
            <a:r>
              <a:rPr kumimoji="1" lang="en-US" altLang="ja-JP" sz="1400" dirty="0"/>
              <a:t>12</a:t>
            </a:r>
            <a:r>
              <a:rPr kumimoji="1" lang="ja-JP" altLang="en-US" sz="1400" dirty="0"/>
              <a:t>月</a:t>
            </a:r>
            <a:endParaRPr kumimoji="1" lang="en-US" altLang="ja-JP" sz="1400" dirty="0"/>
          </a:p>
        </p:txBody>
      </p:sp>
    </p:spTree>
    <p:extLst>
      <p:ext uri="{BB962C8B-B14F-4D97-AF65-F5344CB8AC3E}">
        <p14:creationId xmlns:p14="http://schemas.microsoft.com/office/powerpoint/2010/main" val="42364129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7644F00-34F6-4FAA-A13D-B54A46DDB3FE}"/>
              </a:ext>
            </a:extLst>
          </p:cNvPr>
          <p:cNvSpPr>
            <a:spLocks noGrp="1"/>
          </p:cNvSpPr>
          <p:nvPr>
            <p:ph type="title"/>
          </p:nvPr>
        </p:nvSpPr>
        <p:spPr/>
        <p:txBody>
          <a:bodyPr/>
          <a:lstStyle/>
          <a:p>
            <a:r>
              <a:rPr kumimoji="1" lang="ja-JP" altLang="en-US" dirty="0"/>
              <a:t>リモートインターンシップについて</a:t>
            </a:r>
          </a:p>
        </p:txBody>
      </p:sp>
      <p:graphicFrame>
        <p:nvGraphicFramePr>
          <p:cNvPr id="3" name="表 2">
            <a:extLst>
              <a:ext uri="{FF2B5EF4-FFF2-40B4-BE49-F238E27FC236}">
                <a16:creationId xmlns:a16="http://schemas.microsoft.com/office/drawing/2014/main" id="{EB928BF0-4315-4B90-A18A-4102B7568130}"/>
              </a:ext>
            </a:extLst>
          </p:cNvPr>
          <p:cNvGraphicFramePr>
            <a:graphicFrameLocks noGrp="1"/>
          </p:cNvGraphicFramePr>
          <p:nvPr>
            <p:extLst>
              <p:ext uri="{D42A27DB-BD31-4B8C-83A1-F6EECF244321}">
                <p14:modId xmlns:p14="http://schemas.microsoft.com/office/powerpoint/2010/main" val="3900203266"/>
              </p:ext>
            </p:extLst>
          </p:nvPr>
        </p:nvGraphicFramePr>
        <p:xfrm>
          <a:off x="1564005" y="1558466"/>
          <a:ext cx="6015990" cy="4248342"/>
        </p:xfrm>
        <a:graphic>
          <a:graphicData uri="http://schemas.openxmlformats.org/drawingml/2006/table">
            <a:tbl>
              <a:tblPr firstRow="1" bandRow="1">
                <a:tableStyleId>{5C22544A-7EE6-4342-B048-85BDC9FD1C3A}</a:tableStyleId>
              </a:tblPr>
              <a:tblGrid>
                <a:gridCol w="2777490">
                  <a:extLst>
                    <a:ext uri="{9D8B030D-6E8A-4147-A177-3AD203B41FA5}">
                      <a16:colId xmlns:a16="http://schemas.microsoft.com/office/drawing/2014/main" val="20000"/>
                    </a:ext>
                  </a:extLst>
                </a:gridCol>
                <a:gridCol w="3238500">
                  <a:extLst>
                    <a:ext uri="{9D8B030D-6E8A-4147-A177-3AD203B41FA5}">
                      <a16:colId xmlns:a16="http://schemas.microsoft.com/office/drawing/2014/main" val="20001"/>
                    </a:ext>
                  </a:extLst>
                </a:gridCol>
              </a:tblGrid>
              <a:tr h="606906">
                <a:tc>
                  <a:txBody>
                    <a:bodyPr/>
                    <a:lstStyle/>
                    <a:p>
                      <a:pPr algn="r"/>
                      <a:r>
                        <a:rPr kumimoji="1" lang="ja-JP" altLang="en-US" sz="2000" b="1" dirty="0">
                          <a:solidFill>
                            <a:srgbClr val="2498DA"/>
                          </a:solidFill>
                          <a:latin typeface="+mn-ea"/>
                          <a:ea typeface="+mn-ea"/>
                          <a:cs typeface="Hiragino Kaku Gothic ProN W6" charset="-128"/>
                        </a:rPr>
                        <a:t>受入機関</a:t>
                      </a:r>
                    </a:p>
                  </a:txBody>
                  <a:tcPr marR="360000" marT="108000">
                    <a:lnT w="19050" cap="flat" cmpd="sng" algn="ctr">
                      <a:solidFill>
                        <a:srgbClr val="2498DA"/>
                      </a:solidFill>
                      <a:prstDash val="solid"/>
                      <a:round/>
                      <a:headEnd type="none" w="med" len="med"/>
                      <a:tailEnd type="none" w="med" len="med"/>
                    </a:lnT>
                    <a:solidFill>
                      <a:schemeClr val="bg1"/>
                    </a:solidFill>
                  </a:tcPr>
                </a:tc>
                <a:tc>
                  <a:txBody>
                    <a:bodyPr/>
                    <a:lstStyle/>
                    <a:p>
                      <a:r>
                        <a:rPr kumimoji="1" lang="ja-JP" altLang="en-US" sz="2000" b="0" i="0" dirty="0">
                          <a:solidFill>
                            <a:schemeClr val="tx1"/>
                          </a:solidFill>
                          <a:latin typeface="+mn-ea"/>
                          <a:ea typeface="+mn-ea"/>
                          <a:cs typeface="Hiragino Kaku Gothic ProN W3" charset="-128"/>
                        </a:rPr>
                        <a:t>企業・大学・研究所</a:t>
                      </a:r>
                    </a:p>
                  </a:txBody>
                  <a:tcPr marT="108000">
                    <a:lnT w="19050" cap="flat" cmpd="sng" algn="ctr">
                      <a:solidFill>
                        <a:srgbClr val="2498DA"/>
                      </a:solidFill>
                      <a:prstDash val="solid"/>
                      <a:round/>
                      <a:headEnd type="none" w="med" len="med"/>
                      <a:tailEnd type="none" w="med" len="med"/>
                    </a:lnT>
                    <a:lnB w="12700" cap="flat" cmpd="sng" algn="ctr">
                      <a:solidFill>
                        <a:srgbClr val="2498DA"/>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606906">
                <a:tc>
                  <a:txBody>
                    <a:bodyPr/>
                    <a:lstStyle/>
                    <a:p>
                      <a:pPr algn="r"/>
                      <a:endParaRPr kumimoji="1" lang="ja-JP" altLang="en-US" b="1" dirty="0">
                        <a:solidFill>
                          <a:srgbClr val="2498DA"/>
                        </a:solidFill>
                        <a:latin typeface="+mn-ea"/>
                        <a:ea typeface="+mn-ea"/>
                      </a:endParaRPr>
                    </a:p>
                  </a:txBody>
                  <a:tcPr marR="360000" marT="108000">
                    <a:lnB w="12700" cap="flat" cmpd="sng" algn="ctr">
                      <a:solidFill>
                        <a:srgbClr val="2498DA"/>
                      </a:solidFill>
                      <a:prstDash val="solid"/>
                      <a:round/>
                      <a:headEnd type="none" w="med" len="med"/>
                      <a:tailEnd type="none" w="med" len="med"/>
                    </a:lnB>
                    <a:solidFill>
                      <a:schemeClr val="bg1"/>
                    </a:solidFill>
                  </a:tcPr>
                </a:tc>
                <a:tc>
                  <a:txBody>
                    <a:bodyPr/>
                    <a:lstStyle/>
                    <a:p>
                      <a:endParaRPr kumimoji="1" lang="ja-JP" altLang="en-US" sz="2000" b="0" i="0" dirty="0">
                        <a:latin typeface="+mn-ea"/>
                        <a:ea typeface="+mn-ea"/>
                        <a:cs typeface="Hiragino Kaku Gothic ProN W3" charset="-128"/>
                      </a:endParaRPr>
                    </a:p>
                  </a:txBody>
                  <a:tcPr marT="108000">
                    <a:lnT w="12700" cap="flat" cmpd="sng" algn="ctr">
                      <a:solidFill>
                        <a:srgbClr val="2498DA"/>
                      </a:solidFill>
                      <a:prstDash val="solid"/>
                      <a:round/>
                      <a:headEnd type="none" w="med" len="med"/>
                      <a:tailEnd type="none" w="med" len="med"/>
                    </a:lnT>
                    <a:lnB w="12700" cap="flat" cmpd="sng" algn="ctr">
                      <a:solidFill>
                        <a:srgbClr val="2498DA"/>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06906">
                <a:tc>
                  <a:txBody>
                    <a:bodyPr/>
                    <a:lstStyle/>
                    <a:p>
                      <a:pPr algn="r"/>
                      <a:r>
                        <a:rPr kumimoji="1" lang="ja-JP" altLang="en-US" sz="2000" b="1" dirty="0">
                          <a:solidFill>
                            <a:srgbClr val="2498DA"/>
                          </a:solidFill>
                          <a:latin typeface="+mn-ea"/>
                          <a:ea typeface="+mn-ea"/>
                          <a:cs typeface="Hiragino Kaku Gothic ProN W6" charset="-128"/>
                        </a:rPr>
                        <a:t>研修内容</a:t>
                      </a:r>
                    </a:p>
                  </a:txBody>
                  <a:tcPr marR="360000" marT="108000">
                    <a:lnT w="12700" cap="flat" cmpd="sng" algn="ctr">
                      <a:solidFill>
                        <a:srgbClr val="2498DA"/>
                      </a:solidFill>
                      <a:prstDash val="solid"/>
                      <a:round/>
                      <a:headEnd type="none" w="med" len="med"/>
                      <a:tailEnd type="none" w="med" len="med"/>
                    </a:lnT>
                    <a:solidFill>
                      <a:schemeClr val="bg1"/>
                    </a:solidFill>
                  </a:tcPr>
                </a:tc>
                <a:tc>
                  <a:txBody>
                    <a:bodyPr/>
                    <a:lstStyle/>
                    <a:p>
                      <a:r>
                        <a:rPr kumimoji="1" lang="ja-JP" altLang="en-US" b="0" i="0" dirty="0">
                          <a:latin typeface="+mn-ea"/>
                          <a:ea typeface="+mn-ea"/>
                          <a:cs typeface="Hiragino Kaku Gothic ProN W3" charset="-128"/>
                        </a:rPr>
                        <a:t>インターンシップ等</a:t>
                      </a:r>
                    </a:p>
                  </a:txBody>
                  <a:tcPr marT="108000">
                    <a:lnT w="12700" cap="flat" cmpd="sng" algn="ctr">
                      <a:solidFill>
                        <a:srgbClr val="2498DA"/>
                      </a:solidFill>
                      <a:prstDash val="solid"/>
                      <a:round/>
                      <a:headEnd type="none" w="med" len="med"/>
                      <a:tailEnd type="none" w="med" len="med"/>
                    </a:lnT>
                    <a:lnB w="12700" cap="flat" cmpd="sng" algn="ctr">
                      <a:solidFill>
                        <a:srgbClr val="2498DA"/>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606906">
                <a:tc>
                  <a:txBody>
                    <a:bodyPr/>
                    <a:lstStyle/>
                    <a:p>
                      <a:pPr algn="r"/>
                      <a:endParaRPr kumimoji="1" lang="ja-JP" altLang="en-US" b="1" dirty="0">
                        <a:solidFill>
                          <a:srgbClr val="2498DA"/>
                        </a:solidFill>
                        <a:latin typeface="+mn-ea"/>
                        <a:ea typeface="+mn-ea"/>
                      </a:endParaRPr>
                    </a:p>
                  </a:txBody>
                  <a:tcPr marR="360000" marT="108000">
                    <a:lnB w="12700" cap="flat" cmpd="sng" algn="ctr">
                      <a:solidFill>
                        <a:srgbClr val="2498DA"/>
                      </a:solidFill>
                      <a:prstDash val="solid"/>
                      <a:round/>
                      <a:headEnd type="none" w="med" len="med"/>
                      <a:tailEnd type="none" w="med" len="med"/>
                    </a:lnB>
                    <a:solidFill>
                      <a:schemeClr val="bg1"/>
                    </a:solidFill>
                  </a:tcPr>
                </a:tc>
                <a:tc>
                  <a:txBody>
                    <a:bodyPr/>
                    <a:lstStyle/>
                    <a:p>
                      <a:endParaRPr kumimoji="1" lang="ja-JP" altLang="en-US" b="0" i="0" dirty="0">
                        <a:latin typeface="+mn-ea"/>
                        <a:ea typeface="+mn-ea"/>
                        <a:cs typeface="Hiragino Kaku Gothic ProN W3" charset="-128"/>
                      </a:endParaRPr>
                    </a:p>
                  </a:txBody>
                  <a:tcPr marT="108000">
                    <a:lnT w="12700" cap="flat" cmpd="sng" algn="ctr">
                      <a:solidFill>
                        <a:srgbClr val="2498DA"/>
                      </a:solidFill>
                      <a:prstDash val="solid"/>
                      <a:round/>
                      <a:headEnd type="none" w="med" len="med"/>
                      <a:tailEnd type="none" w="med" len="med"/>
                    </a:lnT>
                    <a:lnB w="12700" cap="flat" cmpd="sng" algn="ctr">
                      <a:solidFill>
                        <a:srgbClr val="2498DA"/>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606906">
                <a:tc>
                  <a:txBody>
                    <a:bodyPr/>
                    <a:lstStyle/>
                    <a:p>
                      <a:pPr algn="r"/>
                      <a:r>
                        <a:rPr kumimoji="1" lang="ja-JP" altLang="en-US" sz="2000" b="1">
                          <a:solidFill>
                            <a:srgbClr val="2498DA"/>
                          </a:solidFill>
                          <a:latin typeface="+mn-ea"/>
                          <a:ea typeface="+mn-ea"/>
                          <a:cs typeface="Hiragino Kaku Gothic ProN W6" charset="-128"/>
                        </a:rPr>
                        <a:t>期間</a:t>
                      </a:r>
                      <a:endParaRPr kumimoji="1" lang="ja-JP" altLang="en-US" sz="2000" b="1" dirty="0">
                        <a:solidFill>
                          <a:srgbClr val="2498DA"/>
                        </a:solidFill>
                        <a:latin typeface="+mn-ea"/>
                        <a:ea typeface="+mn-ea"/>
                        <a:cs typeface="Hiragino Kaku Gothic ProN W6" charset="-128"/>
                      </a:endParaRPr>
                    </a:p>
                  </a:txBody>
                  <a:tcPr marR="360000" marT="108000">
                    <a:lnT w="12700" cap="flat" cmpd="sng" algn="ctr">
                      <a:solidFill>
                        <a:srgbClr val="2498DA"/>
                      </a:solidFill>
                      <a:prstDash val="solid"/>
                      <a:round/>
                      <a:headEnd type="none" w="med" len="med"/>
                      <a:tailEnd type="none" w="med" len="med"/>
                    </a:lnT>
                    <a:lnB w="12700" cap="flat" cmpd="sng" algn="ctr">
                      <a:solidFill>
                        <a:srgbClr val="2498DA"/>
                      </a:solidFill>
                      <a:prstDash val="solid"/>
                      <a:round/>
                      <a:headEnd type="none" w="med" len="med"/>
                      <a:tailEnd type="none" w="med" len="med"/>
                    </a:lnB>
                    <a:solidFill>
                      <a:schemeClr val="bg1"/>
                    </a:solidFill>
                  </a:tcPr>
                </a:tc>
                <a:tc>
                  <a:txBody>
                    <a:bodyPr/>
                    <a:lstStyle/>
                    <a:p>
                      <a:r>
                        <a:rPr kumimoji="1" lang="ja-JP" altLang="en-US" sz="2000" b="0" i="0" dirty="0">
                          <a:latin typeface="Futura Lt BT Light" panose="020B0402020204020303" pitchFamily="34" charset="0"/>
                          <a:ea typeface="+mn-ea"/>
                          <a:cs typeface="Hiragino Kaku Gothic ProN W3" charset="-128"/>
                        </a:rPr>
                        <a:t>４～</a:t>
                      </a:r>
                      <a:r>
                        <a:rPr kumimoji="1" lang="en-US" altLang="ja-JP" sz="2000" b="0" i="0" dirty="0">
                          <a:latin typeface="Futura Lt BT Light" panose="020B0402020204020303" pitchFamily="34" charset="0"/>
                          <a:ea typeface="+mn-ea"/>
                          <a:cs typeface="Hiragino Kaku Gothic ProN W3" charset="-128"/>
                        </a:rPr>
                        <a:t>8</a:t>
                      </a:r>
                      <a:r>
                        <a:rPr kumimoji="1" lang="en-US" altLang="ja-JP" sz="2000" b="0" i="0" baseline="0" dirty="0">
                          <a:latin typeface="Futura Lt BT Light" panose="020B0402020204020303" pitchFamily="34" charset="0"/>
                          <a:ea typeface="+mn-ea"/>
                          <a:cs typeface="Hiragino Kaku Gothic ProN W3" charset="-128"/>
                        </a:rPr>
                        <a:t> </a:t>
                      </a:r>
                      <a:r>
                        <a:rPr kumimoji="1" lang="ja-JP" altLang="en-US" sz="2000" b="0" i="0" baseline="0" dirty="0">
                          <a:latin typeface="+mn-ea"/>
                          <a:ea typeface="+mn-ea"/>
                          <a:cs typeface="Hiragino Kaku Gothic ProN W3" charset="-128"/>
                        </a:rPr>
                        <a:t>週間程度</a:t>
                      </a:r>
                      <a:endParaRPr kumimoji="1" lang="ja-JP" altLang="en-US" sz="2000" b="0" i="0" dirty="0">
                        <a:latin typeface="+mn-ea"/>
                        <a:ea typeface="+mn-ea"/>
                        <a:cs typeface="Hiragino Kaku Gothic ProN W3" charset="-128"/>
                      </a:endParaRPr>
                    </a:p>
                  </a:txBody>
                  <a:tcPr marT="108000">
                    <a:lnT w="12700" cap="flat" cmpd="sng" algn="ctr">
                      <a:solidFill>
                        <a:srgbClr val="2498DA"/>
                      </a:solidFill>
                      <a:prstDash val="solid"/>
                      <a:round/>
                      <a:headEnd type="none" w="med" len="med"/>
                      <a:tailEnd type="none" w="med" len="med"/>
                    </a:lnT>
                    <a:lnB w="12700" cap="flat" cmpd="sng" algn="ctr">
                      <a:solidFill>
                        <a:srgbClr val="2498DA"/>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606906">
                <a:tc>
                  <a:txBody>
                    <a:bodyPr/>
                    <a:lstStyle/>
                    <a:p>
                      <a:pPr algn="r"/>
                      <a:r>
                        <a:rPr kumimoji="1" lang="ja-JP" altLang="en-US" sz="2000" b="1" dirty="0">
                          <a:solidFill>
                            <a:srgbClr val="2498DA"/>
                          </a:solidFill>
                          <a:latin typeface="+mn-ea"/>
                          <a:ea typeface="+mn-ea"/>
                          <a:cs typeface="Hiragino Kaku Gothic ProN W6" charset="-128"/>
                        </a:rPr>
                        <a:t>滞在費</a:t>
                      </a:r>
                    </a:p>
                  </a:txBody>
                  <a:tcPr marR="360000" marT="108000">
                    <a:lnT w="12700" cap="flat" cmpd="sng" algn="ctr">
                      <a:solidFill>
                        <a:srgbClr val="2498DA"/>
                      </a:solidFill>
                      <a:prstDash val="solid"/>
                      <a:round/>
                      <a:headEnd type="none" w="med" len="med"/>
                      <a:tailEnd type="none" w="med" len="med"/>
                    </a:lnT>
                    <a:lnB w="12700" cap="flat" cmpd="sng" algn="ctr">
                      <a:solidFill>
                        <a:srgbClr val="2498DA"/>
                      </a:solidFill>
                      <a:prstDash val="solid"/>
                      <a:round/>
                      <a:headEnd type="none" w="med" len="med"/>
                      <a:tailEnd type="none" w="med" len="med"/>
                    </a:lnB>
                    <a:solidFill>
                      <a:schemeClr val="bg1"/>
                    </a:solidFill>
                  </a:tcPr>
                </a:tc>
                <a:tc>
                  <a:txBody>
                    <a:bodyPr/>
                    <a:lstStyle/>
                    <a:p>
                      <a:r>
                        <a:rPr kumimoji="1" lang="ja-JP" altLang="en-US" sz="2000" b="1" i="0" dirty="0">
                          <a:latin typeface="+mn-ea"/>
                          <a:ea typeface="+mn-ea"/>
                          <a:cs typeface="Hiragino Kaku Gothic ProN W3" charset="-128"/>
                        </a:rPr>
                        <a:t>なし</a:t>
                      </a:r>
                      <a:r>
                        <a:rPr kumimoji="1" lang="ja-JP" altLang="en-US" sz="2000" b="0" i="0" dirty="0">
                          <a:latin typeface="+mn-ea"/>
                          <a:ea typeface="+mn-ea"/>
                          <a:cs typeface="Hiragino Kaku Gothic ProN W3" charset="-128"/>
                        </a:rPr>
                        <a:t>（無給）</a:t>
                      </a:r>
                    </a:p>
                  </a:txBody>
                  <a:tcPr marT="108000">
                    <a:lnT w="12700" cap="flat" cmpd="sng" algn="ctr">
                      <a:solidFill>
                        <a:srgbClr val="2498DA"/>
                      </a:solidFill>
                      <a:prstDash val="solid"/>
                      <a:round/>
                      <a:headEnd type="none" w="med" len="med"/>
                      <a:tailEnd type="none" w="med" len="med"/>
                    </a:lnT>
                    <a:lnB w="12700" cap="flat" cmpd="sng" algn="ctr">
                      <a:solidFill>
                        <a:srgbClr val="2498DA"/>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r h="606906">
                <a:tc>
                  <a:txBody>
                    <a:bodyPr/>
                    <a:lstStyle/>
                    <a:p>
                      <a:pPr algn="r"/>
                      <a:r>
                        <a:rPr kumimoji="1" lang="ja-JP" altLang="en-US" sz="2000" b="1" dirty="0">
                          <a:solidFill>
                            <a:srgbClr val="2498DA"/>
                          </a:solidFill>
                          <a:latin typeface="+mn-ea"/>
                          <a:ea typeface="+mn-ea"/>
                          <a:cs typeface="Hiragino Kaku Gothic ProN W6" charset="-128"/>
                        </a:rPr>
                        <a:t>リモート希望の場合</a:t>
                      </a:r>
                    </a:p>
                  </a:txBody>
                  <a:tcPr marR="360000" marT="108000">
                    <a:lnT w="12700" cap="flat" cmpd="sng" algn="ctr">
                      <a:solidFill>
                        <a:srgbClr val="2498DA"/>
                      </a:solidFill>
                      <a:prstDash val="solid"/>
                      <a:round/>
                      <a:headEnd type="none" w="med" len="med"/>
                      <a:tailEnd type="none" w="med" len="med"/>
                    </a:lnT>
                    <a:lnB w="19050" cap="flat" cmpd="sng" algn="ctr">
                      <a:solidFill>
                        <a:srgbClr val="2498DA"/>
                      </a:solidFill>
                      <a:prstDash val="solid"/>
                      <a:round/>
                      <a:headEnd type="none" w="med" len="med"/>
                      <a:tailEnd type="none" w="med" len="med"/>
                    </a:lnB>
                    <a:solidFill>
                      <a:schemeClr val="bg1"/>
                    </a:solidFill>
                  </a:tcPr>
                </a:tc>
                <a:tc>
                  <a:txBody>
                    <a:bodyPr/>
                    <a:lstStyle/>
                    <a:p>
                      <a:r>
                        <a:rPr kumimoji="1" lang="en-US" altLang="ja-JP" sz="2000" b="0" i="0" dirty="0">
                          <a:latin typeface="+mn-ea"/>
                          <a:ea typeface="+mn-ea"/>
                          <a:cs typeface="Hiragino Kaku Gothic ProN W3" charset="-128"/>
                        </a:rPr>
                        <a:t>COBE</a:t>
                      </a:r>
                      <a:r>
                        <a:rPr kumimoji="1" lang="ja-JP" altLang="en-US" sz="2000" b="0" i="0" dirty="0">
                          <a:latin typeface="+mn-ea"/>
                          <a:ea typeface="+mn-ea"/>
                          <a:cs typeface="Hiragino Kaku Gothic ProN W3" charset="-128"/>
                        </a:rPr>
                        <a:t>オファーを選択</a:t>
                      </a:r>
                    </a:p>
                  </a:txBody>
                  <a:tcPr marT="108000">
                    <a:lnT w="12700" cap="flat" cmpd="sng" algn="ctr">
                      <a:solidFill>
                        <a:srgbClr val="2498DA"/>
                      </a:solidFill>
                      <a:prstDash val="solid"/>
                      <a:round/>
                      <a:headEnd type="none" w="med" len="med"/>
                      <a:tailEnd type="none" w="med" len="med"/>
                    </a:lnT>
                    <a:lnB w="19050" cap="flat" cmpd="sng" algn="ctr">
                      <a:solidFill>
                        <a:srgbClr val="2498DA"/>
                      </a:solidFill>
                      <a:prstDash val="solid"/>
                      <a:round/>
                      <a:headEnd type="none" w="med" len="med"/>
                      <a:tailEnd type="none" w="med" len="med"/>
                    </a:lnB>
                    <a:solidFill>
                      <a:schemeClr val="bg1"/>
                    </a:solidFill>
                  </a:tcPr>
                </a:tc>
                <a:extLst>
                  <a:ext uri="{0D108BD9-81ED-4DB2-BD59-A6C34878D82A}">
                    <a16:rowId xmlns:a16="http://schemas.microsoft.com/office/drawing/2014/main" val="10006"/>
                  </a:ext>
                </a:extLst>
              </a:tr>
            </a:tbl>
          </a:graphicData>
        </a:graphic>
      </p:graphicFrame>
      <p:sp>
        <p:nvSpPr>
          <p:cNvPr id="4" name="スライド番号プレースホルダー 1">
            <a:extLst>
              <a:ext uri="{FF2B5EF4-FFF2-40B4-BE49-F238E27FC236}">
                <a16:creationId xmlns:a16="http://schemas.microsoft.com/office/drawing/2014/main" id="{6B8A595C-2A5E-4D71-8196-2DA411ED2E91}"/>
              </a:ext>
            </a:extLst>
          </p:cNvPr>
          <p:cNvSpPr>
            <a:spLocks noGrp="1"/>
          </p:cNvSpPr>
          <p:nvPr>
            <p:ph type="sldNum" sz="quarter" idx="12"/>
          </p:nvPr>
        </p:nvSpPr>
        <p:spPr>
          <a:xfrm>
            <a:off x="6851962" y="6368951"/>
            <a:ext cx="2057400" cy="365125"/>
          </a:xfrm>
        </p:spPr>
        <p:txBody>
          <a:bodyPr/>
          <a:lstStyle/>
          <a:p>
            <a:fld id="{F5703EAE-6F21-4879-92F0-A2EF6440CE14}" type="slidenum">
              <a:rPr lang="ja-JP" altLang="en-US" smtClean="0"/>
              <a:pPr/>
              <a:t>18</a:t>
            </a:fld>
            <a:endParaRPr lang="ja-JP" altLang="en-US"/>
          </a:p>
        </p:txBody>
      </p:sp>
    </p:spTree>
    <p:extLst>
      <p:ext uri="{BB962C8B-B14F-4D97-AF65-F5344CB8AC3E}">
        <p14:creationId xmlns:p14="http://schemas.microsoft.com/office/powerpoint/2010/main" val="1363325816"/>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F5703EAE-6F21-4879-92F0-A2EF6440CE14}" type="slidenum">
              <a:rPr lang="ja-JP" altLang="en-US" smtClean="0"/>
              <a:pPr/>
              <a:t>19</a:t>
            </a:fld>
            <a:endParaRPr lang="ja-JP" altLang="en-US"/>
          </a:p>
        </p:txBody>
      </p:sp>
      <p:sp>
        <p:nvSpPr>
          <p:cNvPr id="3" name="タイトル 2"/>
          <p:cNvSpPr>
            <a:spLocks noGrp="1"/>
          </p:cNvSpPr>
          <p:nvPr>
            <p:ph type="title"/>
          </p:nvPr>
        </p:nvSpPr>
        <p:spPr/>
        <p:txBody>
          <a:bodyPr/>
          <a:lstStyle/>
          <a:p>
            <a:r>
              <a:rPr kumimoji="1" lang="ja-JP" altLang="en-US" dirty="0"/>
              <a:t>プログラム</a:t>
            </a:r>
            <a:r>
              <a:rPr kumimoji="1" lang="ja-JP" altLang="en-US"/>
              <a:t>の</a:t>
            </a:r>
            <a:r>
              <a:rPr lang="ja-JP" altLang="en-US"/>
              <a:t>参加費</a:t>
            </a:r>
            <a:r>
              <a:rPr lang="en-US" altLang="ja-JP" dirty="0"/>
              <a:t>(</a:t>
            </a:r>
            <a:r>
              <a:rPr lang="ja-JP" altLang="en-US"/>
              <a:t>事務局のサポートを希望した場合</a:t>
            </a:r>
            <a:r>
              <a:rPr lang="en-US" altLang="ja-JP" dirty="0"/>
              <a:t>)</a:t>
            </a:r>
            <a:endParaRPr kumimoji="1" lang="ja-JP" altLang="en-US" dirty="0"/>
          </a:p>
        </p:txBody>
      </p:sp>
      <p:graphicFrame>
        <p:nvGraphicFramePr>
          <p:cNvPr id="4" name="表 3"/>
          <p:cNvGraphicFramePr>
            <a:graphicFrameLocks noGrp="1"/>
          </p:cNvGraphicFramePr>
          <p:nvPr>
            <p:extLst>
              <p:ext uri="{D42A27DB-BD31-4B8C-83A1-F6EECF244321}">
                <p14:modId xmlns:p14="http://schemas.microsoft.com/office/powerpoint/2010/main" val="1487194133"/>
              </p:ext>
            </p:extLst>
          </p:nvPr>
        </p:nvGraphicFramePr>
        <p:xfrm>
          <a:off x="1418950" y="2074958"/>
          <a:ext cx="6264000" cy="2016000"/>
        </p:xfrm>
        <a:graphic>
          <a:graphicData uri="http://schemas.openxmlformats.org/drawingml/2006/table">
            <a:tbl>
              <a:tblPr firstRow="1" bandRow="1">
                <a:tableStyleId>{5C22544A-7EE6-4342-B048-85BDC9FD1C3A}</a:tableStyleId>
              </a:tblPr>
              <a:tblGrid>
                <a:gridCol w="2088000">
                  <a:extLst>
                    <a:ext uri="{9D8B030D-6E8A-4147-A177-3AD203B41FA5}">
                      <a16:colId xmlns:a16="http://schemas.microsoft.com/office/drawing/2014/main" val="20000"/>
                    </a:ext>
                  </a:extLst>
                </a:gridCol>
                <a:gridCol w="2088000">
                  <a:extLst>
                    <a:ext uri="{9D8B030D-6E8A-4147-A177-3AD203B41FA5}">
                      <a16:colId xmlns:a16="http://schemas.microsoft.com/office/drawing/2014/main" val="20001"/>
                    </a:ext>
                  </a:extLst>
                </a:gridCol>
                <a:gridCol w="2088000">
                  <a:extLst>
                    <a:ext uri="{9D8B030D-6E8A-4147-A177-3AD203B41FA5}">
                      <a16:colId xmlns:a16="http://schemas.microsoft.com/office/drawing/2014/main" val="20002"/>
                    </a:ext>
                  </a:extLst>
                </a:gridCol>
              </a:tblGrid>
              <a:tr h="504000">
                <a:tc>
                  <a:txBody>
                    <a:bodyPr/>
                    <a:lstStyle/>
                    <a:p>
                      <a:endParaRPr kumimoji="1" lang="ja-JP" altLang="en-US" b="0" i="0" dirty="0">
                        <a:solidFill>
                          <a:schemeClr val="tx1"/>
                        </a:solidFill>
                        <a:latin typeface="+mn-ea"/>
                        <a:ea typeface="+mn-ea"/>
                        <a:cs typeface="Hiragino Kaku Gothic ProN W3" charset="-128"/>
                      </a:endParaRPr>
                    </a:p>
                  </a:txBody>
                  <a:tcPr>
                    <a:lnB w="19050" cap="flat" cmpd="sng" algn="ctr">
                      <a:solidFill>
                        <a:srgbClr val="2498DA"/>
                      </a:solidFill>
                      <a:prstDash val="solid"/>
                      <a:round/>
                      <a:headEnd type="none" w="med" len="med"/>
                      <a:tailEnd type="none" w="med" len="med"/>
                    </a:lnB>
                    <a:solidFill>
                      <a:schemeClr val="bg1"/>
                    </a:solidFill>
                  </a:tcPr>
                </a:tc>
                <a:tc>
                  <a:txBody>
                    <a:bodyPr/>
                    <a:lstStyle/>
                    <a:p>
                      <a:pPr algn="r"/>
                      <a:r>
                        <a:rPr kumimoji="1" lang="ja-JP" altLang="en-US" b="1" i="0">
                          <a:solidFill>
                            <a:schemeClr val="tx1"/>
                          </a:solidFill>
                          <a:latin typeface="+mn-ea"/>
                          <a:ea typeface="+mn-ea"/>
                          <a:cs typeface="Hiragino Kaku Gothic ProN W6" charset="-128"/>
                        </a:rPr>
                        <a:t>大学会員校生</a:t>
                      </a:r>
                      <a:endParaRPr kumimoji="1" lang="ja-JP" altLang="en-US" b="1" i="0" dirty="0">
                        <a:solidFill>
                          <a:schemeClr val="tx1"/>
                        </a:solidFill>
                        <a:latin typeface="+mn-ea"/>
                        <a:ea typeface="+mn-ea"/>
                        <a:cs typeface="Hiragino Kaku Gothic ProN W6" charset="-128"/>
                      </a:endParaRPr>
                    </a:p>
                  </a:txBody>
                  <a:tcPr>
                    <a:lnB w="19050" cap="flat" cmpd="sng" algn="ctr">
                      <a:solidFill>
                        <a:srgbClr val="2498DA"/>
                      </a:solidFill>
                      <a:prstDash val="solid"/>
                      <a:round/>
                      <a:headEnd type="none" w="med" len="med"/>
                      <a:tailEnd type="none" w="med" len="med"/>
                    </a:lnB>
                    <a:solidFill>
                      <a:schemeClr val="bg1"/>
                    </a:solidFill>
                  </a:tcPr>
                </a:tc>
                <a:tc>
                  <a:txBody>
                    <a:bodyPr/>
                    <a:lstStyle/>
                    <a:p>
                      <a:pPr algn="r"/>
                      <a:r>
                        <a:rPr kumimoji="1" lang="ja-JP" altLang="en-US" b="1" i="0" dirty="0">
                          <a:solidFill>
                            <a:schemeClr val="tx1"/>
                          </a:solidFill>
                          <a:latin typeface="+mn-ea"/>
                          <a:ea typeface="+mn-ea"/>
                          <a:cs typeface="Hiragino Kaku Gothic ProN W6" charset="-128"/>
                        </a:rPr>
                        <a:t>一般生</a:t>
                      </a:r>
                    </a:p>
                  </a:txBody>
                  <a:tcPr>
                    <a:lnB w="19050" cap="flat" cmpd="sng" algn="ctr">
                      <a:solidFill>
                        <a:srgbClr val="2498DA"/>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504000">
                <a:tc>
                  <a:txBody>
                    <a:bodyPr/>
                    <a:lstStyle/>
                    <a:p>
                      <a:pPr algn="r"/>
                      <a:r>
                        <a:rPr kumimoji="1" lang="ja-JP" altLang="en-US" b="1" i="0" dirty="0">
                          <a:solidFill>
                            <a:srgbClr val="2498DA"/>
                          </a:solidFill>
                          <a:latin typeface="+mn-ea"/>
                          <a:ea typeface="+mn-ea"/>
                          <a:cs typeface="Hiragino Kaku Gothic ProN W6" charset="-128"/>
                        </a:rPr>
                        <a:t>応募手数料</a:t>
                      </a:r>
                    </a:p>
                  </a:txBody>
                  <a:tcPr marR="288000" marT="108000">
                    <a:lnT w="19050" cap="flat" cmpd="sng" algn="ctr">
                      <a:solidFill>
                        <a:srgbClr val="2498DA"/>
                      </a:solidFill>
                      <a:prstDash val="solid"/>
                      <a:round/>
                      <a:headEnd type="none" w="med" len="med"/>
                      <a:tailEnd type="none" w="med" len="med"/>
                    </a:lnT>
                    <a:lnB w="6350" cap="flat" cmpd="sng" algn="ctr">
                      <a:solidFill>
                        <a:srgbClr val="2498DA"/>
                      </a:solidFill>
                      <a:prstDash val="solid"/>
                      <a:round/>
                      <a:headEnd type="none" w="med" len="med"/>
                      <a:tailEnd type="none" w="med" len="med"/>
                    </a:lnB>
                    <a:solidFill>
                      <a:schemeClr val="bg1"/>
                    </a:solidFill>
                  </a:tcPr>
                </a:tc>
                <a:tc>
                  <a:txBody>
                    <a:bodyPr/>
                    <a:lstStyle/>
                    <a:p>
                      <a:pPr algn="r"/>
                      <a:r>
                        <a:rPr kumimoji="1" lang="en-US" altLang="ja-JP" b="0" i="0" dirty="0">
                          <a:solidFill>
                            <a:schemeClr val="tx1"/>
                          </a:solidFill>
                          <a:latin typeface="Futura Medium" panose="020B0602020204020303" pitchFamily="34" charset="-79"/>
                          <a:ea typeface="+mn-ea"/>
                          <a:cs typeface="Futura Medium" panose="020B0602020204020303" pitchFamily="34" charset="-79"/>
                        </a:rPr>
                        <a:t>5,00</a:t>
                      </a:r>
                      <a:r>
                        <a:rPr kumimoji="1" lang="en-US" altLang="ja-JP" b="0" i="0" spc="300" dirty="0">
                          <a:solidFill>
                            <a:schemeClr val="tx1"/>
                          </a:solidFill>
                          <a:latin typeface="Futura Medium" panose="020B0602020204020303" pitchFamily="34" charset="-79"/>
                          <a:ea typeface="+mn-ea"/>
                          <a:cs typeface="Futura Medium" panose="020B0602020204020303" pitchFamily="34" charset="-79"/>
                        </a:rPr>
                        <a:t>0</a:t>
                      </a:r>
                      <a:r>
                        <a:rPr kumimoji="1" lang="ja-JP" altLang="en-US" sz="1600" b="0" i="0" dirty="0">
                          <a:solidFill>
                            <a:schemeClr val="tx1"/>
                          </a:solidFill>
                          <a:latin typeface="Futura Medium" panose="020B0602020204020303" pitchFamily="34" charset="-79"/>
                          <a:ea typeface="+mn-ea"/>
                          <a:cs typeface="Futura Medium" panose="020B0602020204020303" pitchFamily="34" charset="-79"/>
                        </a:rPr>
                        <a:t>円</a:t>
                      </a:r>
                      <a:endParaRPr kumimoji="1" lang="ja-JP" altLang="en-US" b="0" i="0" dirty="0">
                        <a:solidFill>
                          <a:schemeClr val="tx1"/>
                        </a:solidFill>
                        <a:latin typeface="Futura Medium" panose="020B0602020204020303" pitchFamily="34" charset="-79"/>
                        <a:ea typeface="+mn-ea"/>
                        <a:cs typeface="Futura Medium" panose="020B0602020204020303" pitchFamily="34" charset="-79"/>
                      </a:endParaRPr>
                    </a:p>
                  </a:txBody>
                  <a:tcPr marT="108000">
                    <a:lnT w="19050" cap="flat" cmpd="sng" algn="ctr">
                      <a:solidFill>
                        <a:srgbClr val="2498DA"/>
                      </a:solidFill>
                      <a:prstDash val="solid"/>
                      <a:round/>
                      <a:headEnd type="none" w="med" len="med"/>
                      <a:tailEnd type="none" w="med" len="med"/>
                    </a:lnT>
                    <a:lnB w="6350" cap="flat" cmpd="sng" algn="ctr">
                      <a:solidFill>
                        <a:srgbClr val="2498DA"/>
                      </a:solidFill>
                      <a:prstDash val="solid"/>
                      <a:round/>
                      <a:headEnd type="none" w="med" len="med"/>
                      <a:tailEnd type="none" w="med" len="med"/>
                    </a:lnB>
                    <a:solidFill>
                      <a:schemeClr val="bg1"/>
                    </a:solidFill>
                  </a:tcPr>
                </a:tc>
                <a:tc>
                  <a:txBody>
                    <a:bodyPr/>
                    <a:lstStyle/>
                    <a:p>
                      <a:pPr algn="r"/>
                      <a:r>
                        <a:rPr kumimoji="1" lang="en-US" altLang="ja-JP" b="0" i="0" dirty="0">
                          <a:solidFill>
                            <a:schemeClr val="tx1"/>
                          </a:solidFill>
                          <a:latin typeface="Futura Medium" panose="020B0602020204020303" pitchFamily="34" charset="-79"/>
                          <a:ea typeface="+mn-ea"/>
                          <a:cs typeface="Futura Medium" panose="020B0602020204020303" pitchFamily="34" charset="-79"/>
                        </a:rPr>
                        <a:t>10,00</a:t>
                      </a:r>
                      <a:r>
                        <a:rPr kumimoji="1" lang="en-US" altLang="ja-JP" b="0" i="0" spc="300" dirty="0">
                          <a:solidFill>
                            <a:schemeClr val="tx1"/>
                          </a:solidFill>
                          <a:latin typeface="Futura Medium" panose="020B0602020204020303" pitchFamily="34" charset="-79"/>
                          <a:ea typeface="+mn-ea"/>
                          <a:cs typeface="Futura Medium" panose="020B0602020204020303" pitchFamily="34" charset="-79"/>
                        </a:rPr>
                        <a:t>0</a:t>
                      </a:r>
                      <a:r>
                        <a:rPr kumimoji="1" lang="ja-JP" altLang="en-US" sz="1600" b="0" i="0" dirty="0">
                          <a:solidFill>
                            <a:schemeClr val="tx1"/>
                          </a:solidFill>
                          <a:latin typeface="Futura Medium" panose="020B0602020204020303" pitchFamily="34" charset="-79"/>
                          <a:ea typeface="+mn-ea"/>
                          <a:cs typeface="Futura Medium" panose="020B0602020204020303" pitchFamily="34" charset="-79"/>
                        </a:rPr>
                        <a:t>円</a:t>
                      </a:r>
                      <a:endParaRPr kumimoji="1" lang="ja-JP" altLang="en-US" b="0" i="0" dirty="0">
                        <a:solidFill>
                          <a:schemeClr val="tx1"/>
                        </a:solidFill>
                        <a:latin typeface="Futura Medium" panose="020B0602020204020303" pitchFamily="34" charset="-79"/>
                        <a:ea typeface="+mn-ea"/>
                        <a:cs typeface="Futura Medium" panose="020B0602020204020303" pitchFamily="34" charset="-79"/>
                      </a:endParaRPr>
                    </a:p>
                  </a:txBody>
                  <a:tcPr marT="108000">
                    <a:lnT w="19050" cap="flat" cmpd="sng" algn="ctr">
                      <a:solidFill>
                        <a:srgbClr val="2498DA"/>
                      </a:solidFill>
                      <a:prstDash val="solid"/>
                      <a:round/>
                      <a:headEnd type="none" w="med" len="med"/>
                      <a:tailEnd type="none" w="med" len="med"/>
                    </a:lnT>
                    <a:lnB w="6350" cap="flat" cmpd="sng" algn="ctr">
                      <a:solidFill>
                        <a:srgbClr val="2498DA"/>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504000">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kumimoji="1" lang="ja-JP" altLang="en-US" b="1" i="0" dirty="0">
                          <a:solidFill>
                            <a:srgbClr val="2498DA"/>
                          </a:solidFill>
                          <a:latin typeface="+mn-ea"/>
                          <a:ea typeface="+mn-ea"/>
                          <a:cs typeface="Hiragino Kaku Gothic ProN W6" charset="-128"/>
                        </a:rPr>
                        <a:t>交換手数料</a:t>
                      </a:r>
                      <a:r>
                        <a:rPr kumimoji="1" lang="en-US" altLang="ja-JP" b="1" i="0" dirty="0">
                          <a:solidFill>
                            <a:srgbClr val="2498DA"/>
                          </a:solidFill>
                          <a:latin typeface="+mn-ea"/>
                          <a:ea typeface="+mn-ea"/>
                          <a:cs typeface="Hiragino Kaku Gothic ProN W6" charset="-128"/>
                        </a:rPr>
                        <a:t> </a:t>
                      </a:r>
                      <a:r>
                        <a:rPr kumimoji="1" lang="en-US" altLang="ja-JP" sz="1400" b="0" i="0" dirty="0">
                          <a:solidFill>
                            <a:srgbClr val="2498DA"/>
                          </a:solidFill>
                          <a:latin typeface="+mn-ea"/>
                          <a:ea typeface="+mn-ea"/>
                          <a:cs typeface="Helvetica Light" charset="0"/>
                        </a:rPr>
                        <a:t>[1]</a:t>
                      </a:r>
                      <a:endParaRPr kumimoji="1" lang="ja-JP" altLang="en-US" sz="1400" b="0" i="0" dirty="0">
                        <a:solidFill>
                          <a:srgbClr val="2498DA"/>
                        </a:solidFill>
                        <a:latin typeface="+mn-ea"/>
                        <a:ea typeface="+mn-ea"/>
                        <a:cs typeface="Helvetica Light" charset="0"/>
                      </a:endParaRPr>
                    </a:p>
                  </a:txBody>
                  <a:tcPr marR="0" marT="108000">
                    <a:lnT w="6350" cap="flat" cmpd="sng" algn="ctr">
                      <a:solidFill>
                        <a:srgbClr val="2498DA"/>
                      </a:solidFill>
                      <a:prstDash val="solid"/>
                      <a:round/>
                      <a:headEnd type="none" w="med" len="med"/>
                      <a:tailEnd type="none" w="med" len="med"/>
                    </a:lnT>
                    <a:lnB w="6350" cap="flat" cmpd="sng" algn="ctr">
                      <a:solidFill>
                        <a:srgbClr val="2498DA"/>
                      </a:solidFill>
                      <a:prstDash val="solid"/>
                      <a:round/>
                      <a:headEnd type="none" w="med" len="med"/>
                      <a:tailEnd type="none" w="med" len="med"/>
                    </a:lnB>
                    <a:solidFill>
                      <a:schemeClr val="bg1"/>
                    </a:solidFill>
                  </a:tcPr>
                </a:tc>
                <a:tc>
                  <a:txBody>
                    <a:bodyPr/>
                    <a:lstStyle/>
                    <a:p>
                      <a:pPr algn="r"/>
                      <a:r>
                        <a:rPr kumimoji="1" lang="en-US" altLang="ja-JP" b="0" i="0" dirty="0">
                          <a:solidFill>
                            <a:schemeClr val="tx1"/>
                          </a:solidFill>
                          <a:latin typeface="Futura Medium" panose="020B0602020204020303" pitchFamily="34" charset="-79"/>
                          <a:ea typeface="+mn-ea"/>
                          <a:cs typeface="Futura Medium" panose="020B0602020204020303" pitchFamily="34" charset="-79"/>
                        </a:rPr>
                        <a:t>50,00</a:t>
                      </a:r>
                      <a:r>
                        <a:rPr kumimoji="1" lang="en-US" altLang="ja-JP" b="0" i="0" spc="300" dirty="0">
                          <a:solidFill>
                            <a:schemeClr val="tx1"/>
                          </a:solidFill>
                          <a:latin typeface="Futura Medium" panose="020B0602020204020303" pitchFamily="34" charset="-79"/>
                          <a:ea typeface="+mn-ea"/>
                          <a:cs typeface="Futura Medium" panose="020B0602020204020303" pitchFamily="34" charset="-79"/>
                        </a:rPr>
                        <a:t>0</a:t>
                      </a:r>
                      <a:r>
                        <a:rPr kumimoji="1" lang="ja-JP" altLang="en-US" sz="1600" b="0" i="0" dirty="0">
                          <a:solidFill>
                            <a:schemeClr val="tx1"/>
                          </a:solidFill>
                          <a:latin typeface="Futura Medium" panose="020B0602020204020303" pitchFamily="34" charset="-79"/>
                          <a:ea typeface="+mn-ea"/>
                          <a:cs typeface="Futura Medium" panose="020B0602020204020303" pitchFamily="34" charset="-79"/>
                        </a:rPr>
                        <a:t>円</a:t>
                      </a:r>
                      <a:endParaRPr kumimoji="1" lang="ja-JP" altLang="en-US" b="0" i="0" dirty="0">
                        <a:solidFill>
                          <a:schemeClr val="tx1"/>
                        </a:solidFill>
                        <a:latin typeface="Futura Medium" panose="020B0602020204020303" pitchFamily="34" charset="-79"/>
                        <a:ea typeface="+mn-ea"/>
                        <a:cs typeface="Futura Medium" panose="020B0602020204020303" pitchFamily="34" charset="-79"/>
                      </a:endParaRPr>
                    </a:p>
                  </a:txBody>
                  <a:tcPr marT="108000">
                    <a:lnT w="6350" cap="flat" cmpd="sng" algn="ctr">
                      <a:solidFill>
                        <a:srgbClr val="2498DA"/>
                      </a:solidFill>
                      <a:prstDash val="solid"/>
                      <a:round/>
                      <a:headEnd type="none" w="med" len="med"/>
                      <a:tailEnd type="none" w="med" len="med"/>
                    </a:lnT>
                    <a:lnB w="6350" cap="flat" cmpd="sng" algn="ctr">
                      <a:solidFill>
                        <a:srgbClr val="2498DA"/>
                      </a:solidFill>
                      <a:prstDash val="solid"/>
                      <a:round/>
                      <a:headEnd type="none" w="med" len="med"/>
                      <a:tailEnd type="none" w="med" len="med"/>
                    </a:lnB>
                    <a:solidFill>
                      <a:schemeClr val="bg1"/>
                    </a:solidFill>
                  </a:tcPr>
                </a:tc>
                <a:tc>
                  <a:txBody>
                    <a:bodyPr/>
                    <a:lstStyle/>
                    <a:p>
                      <a:pPr algn="r"/>
                      <a:r>
                        <a:rPr kumimoji="1" lang="en-US" altLang="ja-JP" b="0" i="0" dirty="0">
                          <a:solidFill>
                            <a:schemeClr val="tx1"/>
                          </a:solidFill>
                          <a:latin typeface="Futura Medium" panose="020B0602020204020303" pitchFamily="34" charset="-79"/>
                          <a:ea typeface="+mn-ea"/>
                          <a:cs typeface="Futura Medium" panose="020B0602020204020303" pitchFamily="34" charset="-79"/>
                        </a:rPr>
                        <a:t>100,00</a:t>
                      </a:r>
                      <a:r>
                        <a:rPr kumimoji="1" lang="en-US" altLang="ja-JP" b="0" i="0" spc="300" dirty="0">
                          <a:solidFill>
                            <a:schemeClr val="tx1"/>
                          </a:solidFill>
                          <a:latin typeface="Futura Medium" panose="020B0602020204020303" pitchFamily="34" charset="-79"/>
                          <a:ea typeface="+mn-ea"/>
                          <a:cs typeface="Futura Medium" panose="020B0602020204020303" pitchFamily="34" charset="-79"/>
                        </a:rPr>
                        <a:t>0</a:t>
                      </a:r>
                      <a:r>
                        <a:rPr kumimoji="1" lang="ja-JP" altLang="en-US" sz="1600" b="0" i="0" dirty="0">
                          <a:solidFill>
                            <a:schemeClr val="tx1"/>
                          </a:solidFill>
                          <a:latin typeface="Futura Medium" panose="020B0602020204020303" pitchFamily="34" charset="-79"/>
                          <a:ea typeface="+mn-ea"/>
                          <a:cs typeface="Futura Medium" panose="020B0602020204020303" pitchFamily="34" charset="-79"/>
                        </a:rPr>
                        <a:t>円</a:t>
                      </a:r>
                      <a:endParaRPr kumimoji="1" lang="ja-JP" altLang="en-US" b="0" i="0" dirty="0">
                        <a:solidFill>
                          <a:schemeClr val="tx1"/>
                        </a:solidFill>
                        <a:latin typeface="Futura Medium" panose="020B0602020204020303" pitchFamily="34" charset="-79"/>
                        <a:ea typeface="+mn-ea"/>
                        <a:cs typeface="Futura Medium" panose="020B0602020204020303" pitchFamily="34" charset="-79"/>
                      </a:endParaRPr>
                    </a:p>
                  </a:txBody>
                  <a:tcPr marT="108000">
                    <a:lnT w="6350" cap="flat" cmpd="sng" algn="ctr">
                      <a:solidFill>
                        <a:srgbClr val="2498DA"/>
                      </a:solidFill>
                      <a:prstDash val="solid"/>
                      <a:round/>
                      <a:headEnd type="none" w="med" len="med"/>
                      <a:tailEnd type="none" w="med" len="med"/>
                    </a:lnT>
                    <a:lnB w="6350" cap="flat" cmpd="sng" algn="ctr">
                      <a:solidFill>
                        <a:srgbClr val="2498DA"/>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504000">
                <a:tc>
                  <a:txBody>
                    <a:bodyPr/>
                    <a:lstStyle/>
                    <a:p>
                      <a:pPr algn="r"/>
                      <a:r>
                        <a:rPr kumimoji="1" lang="ja-JP" altLang="en-US" b="1" i="0" dirty="0">
                          <a:solidFill>
                            <a:srgbClr val="2498DA"/>
                          </a:solidFill>
                          <a:latin typeface="+mn-ea"/>
                          <a:ea typeface="+mn-ea"/>
                          <a:cs typeface="Hiragino Kaku Gothic ProN W6" charset="-128"/>
                        </a:rPr>
                        <a:t>合計</a:t>
                      </a:r>
                    </a:p>
                  </a:txBody>
                  <a:tcPr marR="324000" marT="108000">
                    <a:lnT w="6350" cap="flat" cmpd="sng" algn="ctr">
                      <a:solidFill>
                        <a:srgbClr val="2498DA"/>
                      </a:solidFill>
                      <a:prstDash val="solid"/>
                      <a:round/>
                      <a:headEnd type="none" w="med" len="med"/>
                      <a:tailEnd type="none" w="med" len="med"/>
                    </a:lnT>
                    <a:lnB w="19050" cap="flat" cmpd="sng" algn="ctr">
                      <a:solidFill>
                        <a:srgbClr val="2498DA"/>
                      </a:solidFill>
                      <a:prstDash val="solid"/>
                      <a:round/>
                      <a:headEnd type="none" w="med" len="med"/>
                      <a:tailEnd type="none" w="med" len="med"/>
                    </a:lnB>
                    <a:solidFill>
                      <a:schemeClr val="bg1"/>
                    </a:solidFill>
                  </a:tcPr>
                </a:tc>
                <a:tc>
                  <a:txBody>
                    <a:bodyPr/>
                    <a:lstStyle/>
                    <a:p>
                      <a:pPr algn="r"/>
                      <a:r>
                        <a:rPr kumimoji="1" lang="en-US" altLang="ja-JP" b="0" i="0" dirty="0">
                          <a:solidFill>
                            <a:srgbClr val="FFC400"/>
                          </a:solidFill>
                          <a:latin typeface="Futura Medium" panose="020B0602020204020303" pitchFamily="34" charset="-79"/>
                          <a:ea typeface="+mn-ea"/>
                          <a:cs typeface="Futura Medium" panose="020B0602020204020303" pitchFamily="34" charset="-79"/>
                        </a:rPr>
                        <a:t>55,00</a:t>
                      </a:r>
                      <a:r>
                        <a:rPr kumimoji="1" lang="en-US" altLang="ja-JP" b="0" i="0" spc="300" dirty="0">
                          <a:solidFill>
                            <a:srgbClr val="FFC400"/>
                          </a:solidFill>
                          <a:latin typeface="Futura Medium" panose="020B0602020204020303" pitchFamily="34" charset="-79"/>
                          <a:ea typeface="+mn-ea"/>
                          <a:cs typeface="Futura Medium" panose="020B0602020204020303" pitchFamily="34" charset="-79"/>
                        </a:rPr>
                        <a:t>0</a:t>
                      </a:r>
                      <a:r>
                        <a:rPr kumimoji="1" lang="ja-JP" altLang="en-US" sz="1600" b="0" i="0" dirty="0">
                          <a:solidFill>
                            <a:srgbClr val="FFC400"/>
                          </a:solidFill>
                          <a:latin typeface="Futura Medium" panose="020B0602020204020303" pitchFamily="34" charset="-79"/>
                          <a:ea typeface="+mn-ea"/>
                          <a:cs typeface="Futura Medium" panose="020B0602020204020303" pitchFamily="34" charset="-79"/>
                        </a:rPr>
                        <a:t>円</a:t>
                      </a:r>
                      <a:endParaRPr kumimoji="1" lang="ja-JP" altLang="en-US" b="0" i="0" dirty="0">
                        <a:solidFill>
                          <a:srgbClr val="FFC400"/>
                        </a:solidFill>
                        <a:latin typeface="Futura Medium" panose="020B0602020204020303" pitchFamily="34" charset="-79"/>
                        <a:ea typeface="+mn-ea"/>
                        <a:cs typeface="Futura Medium" panose="020B0602020204020303" pitchFamily="34" charset="-79"/>
                      </a:endParaRPr>
                    </a:p>
                  </a:txBody>
                  <a:tcPr marT="108000">
                    <a:lnT w="6350" cap="flat" cmpd="sng" algn="ctr">
                      <a:solidFill>
                        <a:srgbClr val="2498DA"/>
                      </a:solidFill>
                      <a:prstDash val="solid"/>
                      <a:round/>
                      <a:headEnd type="none" w="med" len="med"/>
                      <a:tailEnd type="none" w="med" len="med"/>
                    </a:lnT>
                    <a:lnB w="19050" cap="flat" cmpd="sng" algn="ctr">
                      <a:solidFill>
                        <a:srgbClr val="2498DA"/>
                      </a:solidFill>
                      <a:prstDash val="solid"/>
                      <a:round/>
                      <a:headEnd type="none" w="med" len="med"/>
                      <a:tailEnd type="none" w="med" len="med"/>
                    </a:lnB>
                    <a:solidFill>
                      <a:schemeClr val="bg1"/>
                    </a:solidFill>
                  </a:tcPr>
                </a:tc>
                <a:tc>
                  <a:txBody>
                    <a:bodyPr/>
                    <a:lstStyle/>
                    <a:p>
                      <a:pPr algn="r"/>
                      <a:r>
                        <a:rPr kumimoji="1" lang="en-US" altLang="ja-JP" b="0" i="0" dirty="0">
                          <a:solidFill>
                            <a:srgbClr val="FFC400"/>
                          </a:solidFill>
                          <a:latin typeface="Futura Medium" panose="020B0602020204020303" pitchFamily="34" charset="-79"/>
                          <a:ea typeface="+mn-ea"/>
                          <a:cs typeface="Futura Medium" panose="020B0602020204020303" pitchFamily="34" charset="-79"/>
                        </a:rPr>
                        <a:t>110,00</a:t>
                      </a:r>
                      <a:r>
                        <a:rPr kumimoji="1" lang="en-US" altLang="ja-JP" b="0" i="0" spc="300" dirty="0">
                          <a:solidFill>
                            <a:srgbClr val="FFC400"/>
                          </a:solidFill>
                          <a:latin typeface="Futura Medium" panose="020B0602020204020303" pitchFamily="34" charset="-79"/>
                          <a:ea typeface="+mn-ea"/>
                          <a:cs typeface="Futura Medium" panose="020B0602020204020303" pitchFamily="34" charset="-79"/>
                        </a:rPr>
                        <a:t>0</a:t>
                      </a:r>
                      <a:r>
                        <a:rPr kumimoji="1" lang="ja-JP" altLang="en-US" sz="1600" b="0" i="0" dirty="0">
                          <a:solidFill>
                            <a:srgbClr val="FFC400"/>
                          </a:solidFill>
                          <a:latin typeface="Futura Medium" panose="020B0602020204020303" pitchFamily="34" charset="-79"/>
                          <a:ea typeface="+mn-ea"/>
                          <a:cs typeface="Futura Medium" panose="020B0602020204020303" pitchFamily="34" charset="-79"/>
                        </a:rPr>
                        <a:t>円</a:t>
                      </a:r>
                      <a:endParaRPr kumimoji="1" lang="ja-JP" altLang="en-US" b="0" i="0" dirty="0">
                        <a:solidFill>
                          <a:srgbClr val="FFC400"/>
                        </a:solidFill>
                        <a:latin typeface="Futura Medium" panose="020B0602020204020303" pitchFamily="34" charset="-79"/>
                        <a:ea typeface="+mn-ea"/>
                        <a:cs typeface="Futura Medium" panose="020B0602020204020303" pitchFamily="34" charset="-79"/>
                      </a:endParaRPr>
                    </a:p>
                  </a:txBody>
                  <a:tcPr marT="108000">
                    <a:lnT w="6350" cap="flat" cmpd="sng" algn="ctr">
                      <a:solidFill>
                        <a:srgbClr val="2498DA"/>
                      </a:solidFill>
                      <a:prstDash val="solid"/>
                      <a:round/>
                      <a:headEnd type="none" w="med" len="med"/>
                      <a:tailEnd type="none" w="med" len="med"/>
                    </a:lnT>
                    <a:lnB w="19050" cap="flat" cmpd="sng" algn="ctr">
                      <a:solidFill>
                        <a:srgbClr val="2498DA"/>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bl>
          </a:graphicData>
        </a:graphic>
      </p:graphicFrame>
      <p:sp>
        <p:nvSpPr>
          <p:cNvPr id="6" name="テキスト ボックス 5"/>
          <p:cNvSpPr txBox="1"/>
          <p:nvPr/>
        </p:nvSpPr>
        <p:spPr>
          <a:xfrm>
            <a:off x="472964" y="1051984"/>
            <a:ext cx="5255172" cy="461665"/>
          </a:xfrm>
          <a:prstGeom prst="rect">
            <a:avLst/>
          </a:prstGeom>
          <a:noFill/>
        </p:spPr>
        <p:txBody>
          <a:bodyPr wrap="square" rtlCol="0">
            <a:spAutoFit/>
          </a:bodyPr>
          <a:lstStyle/>
          <a:p>
            <a:r>
              <a:rPr lang="ja-JP" altLang="en-US" sz="2400" b="1" dirty="0">
                <a:solidFill>
                  <a:srgbClr val="2498DA"/>
                </a:solidFill>
                <a:latin typeface="+mn-ea"/>
                <a:cs typeface="Hiragino Kaku Gothic ProN W6" charset="-128"/>
              </a:rPr>
              <a:t>主な参加費</a:t>
            </a:r>
            <a:endParaRPr kumimoji="1" lang="ja-JP" altLang="en-US" sz="2400" b="1" dirty="0">
              <a:solidFill>
                <a:srgbClr val="2498DA"/>
              </a:solidFill>
              <a:latin typeface="+mn-ea"/>
              <a:cs typeface="Hiragino Kaku Gothic ProN W6" charset="-128"/>
            </a:endParaRPr>
          </a:p>
        </p:txBody>
      </p:sp>
      <p:sp>
        <p:nvSpPr>
          <p:cNvPr id="7" name="テキスト ボックス 6"/>
          <p:cNvSpPr txBox="1"/>
          <p:nvPr/>
        </p:nvSpPr>
        <p:spPr>
          <a:xfrm>
            <a:off x="4734231" y="5249092"/>
            <a:ext cx="2948719" cy="307777"/>
          </a:xfrm>
          <a:prstGeom prst="rect">
            <a:avLst/>
          </a:prstGeom>
          <a:noFill/>
        </p:spPr>
        <p:txBody>
          <a:bodyPr wrap="square" rtlCol="0">
            <a:spAutoFit/>
          </a:bodyPr>
          <a:lstStyle/>
          <a:p>
            <a:r>
              <a:rPr lang="en-US" altLang="ja-JP" sz="1400" dirty="0">
                <a:solidFill>
                  <a:srgbClr val="2498DA"/>
                </a:solidFill>
                <a:latin typeface="+mn-ea"/>
                <a:cs typeface="Hiragino Kaku Gothic ProN W3" charset="-128"/>
              </a:rPr>
              <a:t>[1]</a:t>
            </a:r>
            <a:r>
              <a:rPr lang="ja-JP" altLang="en-US" sz="1400" dirty="0">
                <a:latin typeface="+mn-ea"/>
                <a:cs typeface="Hiragino Kaku Gothic ProN W3" charset="-128"/>
              </a:rPr>
              <a:t>　</a:t>
            </a:r>
            <a:r>
              <a:rPr lang="ja-JP" altLang="en-US" sz="1400" dirty="0">
                <a:solidFill>
                  <a:schemeClr val="tx1">
                    <a:lumMod val="75000"/>
                    <a:lumOff val="25000"/>
                  </a:schemeClr>
                </a:solidFill>
                <a:latin typeface="+mn-ea"/>
                <a:cs typeface="Hiragino Kaku Gothic ProN W3" charset="-128"/>
              </a:rPr>
              <a:t>選考およびマッチング手数料</a:t>
            </a:r>
            <a:endParaRPr lang="en-US" altLang="ja-JP" sz="1400" dirty="0">
              <a:solidFill>
                <a:schemeClr val="tx1">
                  <a:lumMod val="75000"/>
                  <a:lumOff val="25000"/>
                </a:schemeClr>
              </a:solidFill>
              <a:latin typeface="+mn-ea"/>
              <a:cs typeface="Hiragino Kaku Gothic ProN W3" charset="-128"/>
            </a:endParaRPr>
          </a:p>
        </p:txBody>
      </p:sp>
    </p:spTree>
    <p:extLst>
      <p:ext uri="{BB962C8B-B14F-4D97-AF65-F5344CB8AC3E}">
        <p14:creationId xmlns:p14="http://schemas.microsoft.com/office/powerpoint/2010/main" val="700017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F5703EAE-6F21-4879-92F0-A2EF6440CE14}" type="slidenum">
              <a:rPr lang="ja-JP" altLang="en-US" smtClean="0"/>
              <a:pPr/>
              <a:t>2</a:t>
            </a:fld>
            <a:endParaRPr lang="ja-JP" altLang="en-US"/>
          </a:p>
        </p:txBody>
      </p:sp>
      <p:sp>
        <p:nvSpPr>
          <p:cNvPr id="3" name="タイトル 2"/>
          <p:cNvSpPr>
            <a:spLocks noGrp="1"/>
          </p:cNvSpPr>
          <p:nvPr>
            <p:ph type="title"/>
          </p:nvPr>
        </p:nvSpPr>
        <p:spPr>
          <a:xfrm>
            <a:off x="229651" y="12526"/>
            <a:ext cx="7079882" cy="609047"/>
          </a:xfrm>
        </p:spPr>
        <p:txBody>
          <a:bodyPr>
            <a:normAutofit/>
          </a:bodyPr>
          <a:lstStyle/>
          <a:p>
            <a:r>
              <a:rPr kumimoji="1" lang="en-US" altLang="ja-JP" sz="2000" b="0" dirty="0">
                <a:latin typeface="Futura Medium" panose="020B0602020204020303" pitchFamily="34" charset="-79"/>
                <a:ea typeface="Helvetica" charset="0"/>
                <a:cs typeface="Futura Medium" panose="020B0602020204020303" pitchFamily="34" charset="-79"/>
              </a:rPr>
              <a:t>Contents</a:t>
            </a:r>
            <a:endParaRPr kumimoji="1" lang="ja-JP" altLang="en-US" sz="2000" b="0" dirty="0">
              <a:latin typeface="Futura Medium" panose="020B0602020204020303" pitchFamily="34" charset="-79"/>
              <a:ea typeface="Helvetica" charset="0"/>
              <a:cs typeface="Futura Medium" panose="020B0602020204020303" pitchFamily="34" charset="-79"/>
            </a:endParaRPr>
          </a:p>
        </p:txBody>
      </p:sp>
      <p:grpSp>
        <p:nvGrpSpPr>
          <p:cNvPr id="13" name="図形グループ 12"/>
          <p:cNvGrpSpPr/>
          <p:nvPr/>
        </p:nvGrpSpPr>
        <p:grpSpPr>
          <a:xfrm>
            <a:off x="861916" y="3012805"/>
            <a:ext cx="7420169" cy="902208"/>
            <a:chOff x="751559" y="1502789"/>
            <a:chExt cx="7420169" cy="902208"/>
          </a:xfrm>
        </p:grpSpPr>
        <p:pic>
          <p:nvPicPr>
            <p:cNvPr id="14" name="図 13"/>
            <p:cNvPicPr>
              <a:picLocks noChangeAspect="1"/>
            </p:cNvPicPr>
            <p:nvPr/>
          </p:nvPicPr>
          <p:blipFill rotWithShape="1">
            <a:blip r:embed="rId3" cstate="print"/>
            <a:srcRect t="9460" r="14524" b="24530"/>
            <a:stretch/>
          </p:blipFill>
          <p:spPr>
            <a:xfrm>
              <a:off x="4991848" y="1503123"/>
              <a:ext cx="3179880" cy="901874"/>
            </a:xfrm>
            <a:prstGeom prst="rect">
              <a:avLst/>
            </a:prstGeom>
          </p:spPr>
        </p:pic>
        <p:pic>
          <p:nvPicPr>
            <p:cNvPr id="15" name="図 14"/>
            <p:cNvPicPr>
              <a:picLocks noChangeAspect="1"/>
            </p:cNvPicPr>
            <p:nvPr/>
          </p:nvPicPr>
          <p:blipFill>
            <a:blip r:embed="rId4" cstate="print">
              <a:alphaModFix amt="67000"/>
              <a:extLst>
                <a:ext uri="{28A0092B-C50C-407E-A947-70E740481C1C}">
                  <a14:useLocalDpi xmlns:a14="http://schemas.microsoft.com/office/drawing/2010/main" val="0"/>
                </a:ext>
              </a:extLst>
            </a:blip>
            <a:stretch>
              <a:fillRect/>
            </a:stretch>
          </p:blipFill>
          <p:spPr>
            <a:xfrm>
              <a:off x="5343184" y="1502789"/>
              <a:ext cx="2828544" cy="902208"/>
            </a:xfrm>
            <a:prstGeom prst="rect">
              <a:avLst/>
            </a:prstGeom>
          </p:spPr>
        </p:pic>
        <p:sp>
          <p:nvSpPr>
            <p:cNvPr id="16" name="正方形/長方形 3"/>
            <p:cNvSpPr/>
            <p:nvPr/>
          </p:nvSpPr>
          <p:spPr>
            <a:xfrm>
              <a:off x="751559" y="1503123"/>
              <a:ext cx="5010413" cy="901874"/>
            </a:xfrm>
            <a:custGeom>
              <a:avLst/>
              <a:gdLst>
                <a:gd name="connsiteX0" fmla="*/ 0 w 4647158"/>
                <a:gd name="connsiteY0" fmla="*/ 0 h 939452"/>
                <a:gd name="connsiteX1" fmla="*/ 4647158 w 4647158"/>
                <a:gd name="connsiteY1" fmla="*/ 0 h 939452"/>
                <a:gd name="connsiteX2" fmla="*/ 4647158 w 4647158"/>
                <a:gd name="connsiteY2" fmla="*/ 939452 h 939452"/>
                <a:gd name="connsiteX3" fmla="*/ 0 w 4647158"/>
                <a:gd name="connsiteY3" fmla="*/ 939452 h 939452"/>
                <a:gd name="connsiteX4" fmla="*/ 0 w 4647158"/>
                <a:gd name="connsiteY4" fmla="*/ 0 h 939452"/>
                <a:gd name="connsiteX0" fmla="*/ 0 w 5010413"/>
                <a:gd name="connsiteY0" fmla="*/ 0 h 939452"/>
                <a:gd name="connsiteX1" fmla="*/ 5010413 w 5010413"/>
                <a:gd name="connsiteY1" fmla="*/ 12527 h 939452"/>
                <a:gd name="connsiteX2" fmla="*/ 4647158 w 5010413"/>
                <a:gd name="connsiteY2" fmla="*/ 939452 h 939452"/>
                <a:gd name="connsiteX3" fmla="*/ 0 w 5010413"/>
                <a:gd name="connsiteY3" fmla="*/ 939452 h 939452"/>
                <a:gd name="connsiteX4" fmla="*/ 0 w 5010413"/>
                <a:gd name="connsiteY4" fmla="*/ 0 h 939452"/>
                <a:gd name="connsiteX0" fmla="*/ 0 w 5010413"/>
                <a:gd name="connsiteY0" fmla="*/ 12525 h 951977"/>
                <a:gd name="connsiteX1" fmla="*/ 5010413 w 5010413"/>
                <a:gd name="connsiteY1" fmla="*/ 0 h 951977"/>
                <a:gd name="connsiteX2" fmla="*/ 4647158 w 5010413"/>
                <a:gd name="connsiteY2" fmla="*/ 951977 h 951977"/>
                <a:gd name="connsiteX3" fmla="*/ 0 w 5010413"/>
                <a:gd name="connsiteY3" fmla="*/ 951977 h 951977"/>
                <a:gd name="connsiteX4" fmla="*/ 0 w 5010413"/>
                <a:gd name="connsiteY4" fmla="*/ 12525 h 9519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10413" h="951977">
                  <a:moveTo>
                    <a:pt x="0" y="12525"/>
                  </a:moveTo>
                  <a:lnTo>
                    <a:pt x="5010413" y="0"/>
                  </a:lnTo>
                  <a:lnTo>
                    <a:pt x="4647158" y="951977"/>
                  </a:lnTo>
                  <a:lnTo>
                    <a:pt x="0" y="951977"/>
                  </a:lnTo>
                  <a:lnTo>
                    <a:pt x="0" y="12525"/>
                  </a:lnTo>
                  <a:close/>
                </a:path>
              </a:pathLst>
            </a:custGeom>
            <a:gradFill flip="none" rotWithShape="1">
              <a:gsLst>
                <a:gs pos="0">
                  <a:srgbClr val="185FAE"/>
                </a:gs>
                <a:gs pos="53000">
                  <a:srgbClr val="2498DA"/>
                </a:gs>
                <a:gs pos="100000">
                  <a:srgbClr val="3EB4A8"/>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827999" tIns="72000" bIns="72000" rtlCol="0" anchor="ctr"/>
            <a:lstStyle/>
            <a:p>
              <a:r>
                <a:rPr kumimoji="1" lang="ja-JP" altLang="en-US" sz="2600" b="1" dirty="0">
                  <a:latin typeface="+mn-ea"/>
                  <a:cs typeface="Hiragino Kaku Gothic ProN W6" charset="-128"/>
                </a:rPr>
                <a:t>プログラムの特徴</a:t>
              </a:r>
            </a:p>
          </p:txBody>
        </p:sp>
        <p:sp>
          <p:nvSpPr>
            <p:cNvPr id="17" name="テキスト ボックス 16"/>
            <p:cNvSpPr txBox="1"/>
            <p:nvPr/>
          </p:nvSpPr>
          <p:spPr>
            <a:xfrm>
              <a:off x="876819" y="1592489"/>
              <a:ext cx="697338" cy="707886"/>
            </a:xfrm>
            <a:prstGeom prst="rect">
              <a:avLst/>
            </a:prstGeom>
            <a:noFill/>
          </p:spPr>
          <p:txBody>
            <a:bodyPr wrap="square" rtlCol="0">
              <a:spAutoFit/>
            </a:bodyPr>
            <a:lstStyle/>
            <a:p>
              <a:r>
                <a:rPr lang="en-US" altLang="ja-JP" sz="4000" dirty="0">
                  <a:solidFill>
                    <a:schemeClr val="bg1"/>
                  </a:solidFill>
                  <a:latin typeface="Futura Medium" panose="020B0602020204020303" pitchFamily="34" charset="-79"/>
                  <a:ea typeface="Helvetica" charset="0"/>
                  <a:cs typeface="Futura Medium" panose="020B0602020204020303" pitchFamily="34" charset="-79"/>
                </a:rPr>
                <a:t>2</a:t>
              </a:r>
              <a:endParaRPr kumimoji="1" lang="ja-JP" altLang="en-US" sz="1600" dirty="0">
                <a:solidFill>
                  <a:schemeClr val="bg1"/>
                </a:solidFill>
                <a:latin typeface="Futura Medium" panose="020B0602020204020303" pitchFamily="34" charset="-79"/>
                <a:ea typeface="Helvetica" charset="0"/>
                <a:cs typeface="Futura Medium" panose="020B0602020204020303" pitchFamily="34" charset="-79"/>
              </a:endParaRPr>
            </a:p>
          </p:txBody>
        </p:sp>
      </p:grpSp>
      <p:grpSp>
        <p:nvGrpSpPr>
          <p:cNvPr id="23" name="図形グループ 22"/>
          <p:cNvGrpSpPr/>
          <p:nvPr/>
        </p:nvGrpSpPr>
        <p:grpSpPr>
          <a:xfrm>
            <a:off x="861916" y="1623304"/>
            <a:ext cx="7404318" cy="902208"/>
            <a:chOff x="854306" y="1428201"/>
            <a:chExt cx="7404318" cy="902208"/>
          </a:xfrm>
        </p:grpSpPr>
        <p:grpSp>
          <p:nvGrpSpPr>
            <p:cNvPr id="12" name="図形グループ 11"/>
            <p:cNvGrpSpPr/>
            <p:nvPr/>
          </p:nvGrpSpPr>
          <p:grpSpPr>
            <a:xfrm>
              <a:off x="854306" y="1428201"/>
              <a:ext cx="7404318" cy="902208"/>
              <a:chOff x="751559" y="1503123"/>
              <a:chExt cx="7404318" cy="902208"/>
            </a:xfrm>
          </p:grpSpPr>
          <p:pic>
            <p:nvPicPr>
              <p:cNvPr id="11" name="図 10"/>
              <p:cNvPicPr>
                <a:picLocks noChangeAspect="1"/>
              </p:cNvPicPr>
              <p:nvPr/>
            </p:nvPicPr>
            <p:blipFill>
              <a:blip r:embed="rId4" cstate="print">
                <a:alphaModFix amt="81000"/>
                <a:extLst>
                  <a:ext uri="{28A0092B-C50C-407E-A947-70E740481C1C}">
                    <a14:useLocalDpi xmlns:a14="http://schemas.microsoft.com/office/drawing/2010/main" val="0"/>
                  </a:ext>
                </a:extLst>
              </a:blip>
              <a:stretch>
                <a:fillRect/>
              </a:stretch>
            </p:blipFill>
            <p:spPr>
              <a:xfrm>
                <a:off x="5327333" y="1503123"/>
                <a:ext cx="2828544" cy="902208"/>
              </a:xfrm>
              <a:prstGeom prst="rect">
                <a:avLst/>
              </a:prstGeom>
            </p:spPr>
          </p:pic>
          <p:sp>
            <p:nvSpPr>
              <p:cNvPr id="4" name="正方形/長方形 3"/>
              <p:cNvSpPr/>
              <p:nvPr/>
            </p:nvSpPr>
            <p:spPr>
              <a:xfrm>
                <a:off x="751559" y="1503123"/>
                <a:ext cx="5010413" cy="901874"/>
              </a:xfrm>
              <a:custGeom>
                <a:avLst/>
                <a:gdLst>
                  <a:gd name="connsiteX0" fmla="*/ 0 w 4647158"/>
                  <a:gd name="connsiteY0" fmla="*/ 0 h 939452"/>
                  <a:gd name="connsiteX1" fmla="*/ 4647158 w 4647158"/>
                  <a:gd name="connsiteY1" fmla="*/ 0 h 939452"/>
                  <a:gd name="connsiteX2" fmla="*/ 4647158 w 4647158"/>
                  <a:gd name="connsiteY2" fmla="*/ 939452 h 939452"/>
                  <a:gd name="connsiteX3" fmla="*/ 0 w 4647158"/>
                  <a:gd name="connsiteY3" fmla="*/ 939452 h 939452"/>
                  <a:gd name="connsiteX4" fmla="*/ 0 w 4647158"/>
                  <a:gd name="connsiteY4" fmla="*/ 0 h 939452"/>
                  <a:gd name="connsiteX0" fmla="*/ 0 w 5010413"/>
                  <a:gd name="connsiteY0" fmla="*/ 0 h 939452"/>
                  <a:gd name="connsiteX1" fmla="*/ 5010413 w 5010413"/>
                  <a:gd name="connsiteY1" fmla="*/ 12527 h 939452"/>
                  <a:gd name="connsiteX2" fmla="*/ 4647158 w 5010413"/>
                  <a:gd name="connsiteY2" fmla="*/ 939452 h 939452"/>
                  <a:gd name="connsiteX3" fmla="*/ 0 w 5010413"/>
                  <a:gd name="connsiteY3" fmla="*/ 939452 h 939452"/>
                  <a:gd name="connsiteX4" fmla="*/ 0 w 5010413"/>
                  <a:gd name="connsiteY4" fmla="*/ 0 h 939452"/>
                  <a:gd name="connsiteX0" fmla="*/ 0 w 5010413"/>
                  <a:gd name="connsiteY0" fmla="*/ 12525 h 951977"/>
                  <a:gd name="connsiteX1" fmla="*/ 5010413 w 5010413"/>
                  <a:gd name="connsiteY1" fmla="*/ 0 h 951977"/>
                  <a:gd name="connsiteX2" fmla="*/ 4647158 w 5010413"/>
                  <a:gd name="connsiteY2" fmla="*/ 951977 h 951977"/>
                  <a:gd name="connsiteX3" fmla="*/ 0 w 5010413"/>
                  <a:gd name="connsiteY3" fmla="*/ 951977 h 951977"/>
                  <a:gd name="connsiteX4" fmla="*/ 0 w 5010413"/>
                  <a:gd name="connsiteY4" fmla="*/ 12525 h 9519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10413" h="951977">
                    <a:moveTo>
                      <a:pt x="0" y="12525"/>
                    </a:moveTo>
                    <a:lnTo>
                      <a:pt x="5010413" y="0"/>
                    </a:lnTo>
                    <a:lnTo>
                      <a:pt x="4647158" y="951977"/>
                    </a:lnTo>
                    <a:lnTo>
                      <a:pt x="0" y="951977"/>
                    </a:lnTo>
                    <a:lnTo>
                      <a:pt x="0" y="12525"/>
                    </a:lnTo>
                    <a:close/>
                  </a:path>
                </a:pathLst>
              </a:custGeom>
              <a:gradFill flip="none" rotWithShape="1">
                <a:gsLst>
                  <a:gs pos="0">
                    <a:srgbClr val="185FAE"/>
                  </a:gs>
                  <a:gs pos="53000">
                    <a:srgbClr val="2498DA"/>
                  </a:gs>
                  <a:gs pos="100000">
                    <a:srgbClr val="3EB4A8"/>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827999" tIns="72000" bIns="72000" rtlCol="0" anchor="ctr"/>
              <a:lstStyle/>
              <a:p>
                <a:r>
                  <a:rPr kumimoji="1" lang="en-US" altLang="ja-JP" sz="2600" dirty="0">
                    <a:latin typeface="Futura Medium" panose="020B0602020204020303" pitchFamily="34" charset="-79"/>
                    <a:cs typeface="Futura Medium" panose="020B0602020204020303" pitchFamily="34" charset="-79"/>
                  </a:rPr>
                  <a:t>IAESTE</a:t>
                </a:r>
                <a:r>
                  <a:rPr kumimoji="1" lang="ja-JP" altLang="en-US" sz="2600" b="1" dirty="0">
                    <a:latin typeface="+mn-ea"/>
                    <a:cs typeface="Hiragino Kaku Gothic ProN W6" charset="-128"/>
                  </a:rPr>
                  <a:t>とは</a:t>
                </a:r>
              </a:p>
            </p:txBody>
          </p:sp>
          <p:sp>
            <p:nvSpPr>
              <p:cNvPr id="7" name="テキスト ボックス 6"/>
              <p:cNvSpPr txBox="1"/>
              <p:nvPr/>
            </p:nvSpPr>
            <p:spPr>
              <a:xfrm>
                <a:off x="876819" y="1592489"/>
                <a:ext cx="697338" cy="707886"/>
              </a:xfrm>
              <a:prstGeom prst="rect">
                <a:avLst/>
              </a:prstGeom>
              <a:noFill/>
            </p:spPr>
            <p:txBody>
              <a:bodyPr wrap="square" rtlCol="0">
                <a:spAutoFit/>
              </a:bodyPr>
              <a:lstStyle/>
              <a:p>
                <a:r>
                  <a:rPr kumimoji="1" lang="en-US" altLang="ja-JP" sz="4000" dirty="0">
                    <a:solidFill>
                      <a:schemeClr val="bg1"/>
                    </a:solidFill>
                    <a:latin typeface="Futura Medium" panose="020B0602020204020303" pitchFamily="34" charset="-79"/>
                    <a:ea typeface="Helvetica" charset="0"/>
                    <a:cs typeface="Futura Medium" panose="020B0602020204020303" pitchFamily="34" charset="-79"/>
                  </a:rPr>
                  <a:t>1</a:t>
                </a:r>
                <a:endParaRPr kumimoji="1" lang="ja-JP" altLang="en-US" sz="1600" dirty="0">
                  <a:solidFill>
                    <a:schemeClr val="bg1"/>
                  </a:solidFill>
                  <a:latin typeface="Futura Medium" panose="020B0602020204020303" pitchFamily="34" charset="-79"/>
                  <a:ea typeface="Helvetica" charset="0"/>
                  <a:cs typeface="Futura Medium" panose="020B0602020204020303" pitchFamily="34" charset="-79"/>
                </a:endParaRPr>
              </a:p>
            </p:txBody>
          </p:sp>
        </p:grpSp>
        <p:pic>
          <p:nvPicPr>
            <p:cNvPr id="22" name="図 2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994728" y="1526857"/>
              <a:ext cx="1932234" cy="704561"/>
            </a:xfrm>
            <a:prstGeom prst="rect">
              <a:avLst/>
            </a:prstGeom>
          </p:spPr>
        </p:pic>
      </p:grpSp>
      <p:grpSp>
        <p:nvGrpSpPr>
          <p:cNvPr id="30" name="図形グループ 29"/>
          <p:cNvGrpSpPr/>
          <p:nvPr/>
        </p:nvGrpSpPr>
        <p:grpSpPr>
          <a:xfrm>
            <a:off x="861916" y="4402306"/>
            <a:ext cx="7427779" cy="901874"/>
            <a:chOff x="854306" y="4406864"/>
            <a:chExt cx="7427779" cy="901874"/>
          </a:xfrm>
        </p:grpSpPr>
        <p:pic>
          <p:nvPicPr>
            <p:cNvPr id="29" name="図 28"/>
            <p:cNvPicPr>
              <a:picLocks noChangeAspect="1"/>
            </p:cNvPicPr>
            <p:nvPr/>
          </p:nvPicPr>
          <p:blipFill rotWithShape="1">
            <a:blip r:embed="rId6" cstate="print"/>
            <a:srcRect t="22795" b="353"/>
            <a:stretch/>
          </p:blipFill>
          <p:spPr>
            <a:xfrm>
              <a:off x="5339519" y="4410656"/>
              <a:ext cx="2942566" cy="898082"/>
            </a:xfrm>
            <a:prstGeom prst="rect">
              <a:avLst/>
            </a:prstGeom>
          </p:spPr>
        </p:pic>
        <p:grpSp>
          <p:nvGrpSpPr>
            <p:cNvPr id="24" name="図形グループ 23"/>
            <p:cNvGrpSpPr/>
            <p:nvPr/>
          </p:nvGrpSpPr>
          <p:grpSpPr>
            <a:xfrm>
              <a:off x="854306" y="4406864"/>
              <a:ext cx="7427779" cy="901874"/>
              <a:chOff x="751559" y="1503123"/>
              <a:chExt cx="7427779" cy="901874"/>
            </a:xfrm>
          </p:grpSpPr>
          <p:pic>
            <p:nvPicPr>
              <p:cNvPr id="26" name="図 25"/>
              <p:cNvPicPr>
                <a:picLocks noChangeAspect="1"/>
              </p:cNvPicPr>
              <p:nvPr/>
            </p:nvPicPr>
            <p:blipFill>
              <a:blip r:embed="rId4" cstate="print">
                <a:alphaModFix amt="67000"/>
                <a:extLst>
                  <a:ext uri="{28A0092B-C50C-407E-A947-70E740481C1C}">
                    <a14:useLocalDpi xmlns:a14="http://schemas.microsoft.com/office/drawing/2010/main" val="0"/>
                  </a:ext>
                </a:extLst>
              </a:blip>
              <a:stretch>
                <a:fillRect/>
              </a:stretch>
            </p:blipFill>
            <p:spPr>
              <a:xfrm>
                <a:off x="5363730" y="1506915"/>
                <a:ext cx="2815608" cy="898082"/>
              </a:xfrm>
              <a:prstGeom prst="rect">
                <a:avLst/>
              </a:prstGeom>
            </p:spPr>
          </p:pic>
          <p:sp>
            <p:nvSpPr>
              <p:cNvPr id="27" name="正方形/長方形 3"/>
              <p:cNvSpPr/>
              <p:nvPr/>
            </p:nvSpPr>
            <p:spPr>
              <a:xfrm>
                <a:off x="751559" y="1503123"/>
                <a:ext cx="5010413" cy="901874"/>
              </a:xfrm>
              <a:custGeom>
                <a:avLst/>
                <a:gdLst>
                  <a:gd name="connsiteX0" fmla="*/ 0 w 4647158"/>
                  <a:gd name="connsiteY0" fmla="*/ 0 h 939452"/>
                  <a:gd name="connsiteX1" fmla="*/ 4647158 w 4647158"/>
                  <a:gd name="connsiteY1" fmla="*/ 0 h 939452"/>
                  <a:gd name="connsiteX2" fmla="*/ 4647158 w 4647158"/>
                  <a:gd name="connsiteY2" fmla="*/ 939452 h 939452"/>
                  <a:gd name="connsiteX3" fmla="*/ 0 w 4647158"/>
                  <a:gd name="connsiteY3" fmla="*/ 939452 h 939452"/>
                  <a:gd name="connsiteX4" fmla="*/ 0 w 4647158"/>
                  <a:gd name="connsiteY4" fmla="*/ 0 h 939452"/>
                  <a:gd name="connsiteX0" fmla="*/ 0 w 5010413"/>
                  <a:gd name="connsiteY0" fmla="*/ 0 h 939452"/>
                  <a:gd name="connsiteX1" fmla="*/ 5010413 w 5010413"/>
                  <a:gd name="connsiteY1" fmla="*/ 12527 h 939452"/>
                  <a:gd name="connsiteX2" fmla="*/ 4647158 w 5010413"/>
                  <a:gd name="connsiteY2" fmla="*/ 939452 h 939452"/>
                  <a:gd name="connsiteX3" fmla="*/ 0 w 5010413"/>
                  <a:gd name="connsiteY3" fmla="*/ 939452 h 939452"/>
                  <a:gd name="connsiteX4" fmla="*/ 0 w 5010413"/>
                  <a:gd name="connsiteY4" fmla="*/ 0 h 939452"/>
                  <a:gd name="connsiteX0" fmla="*/ 0 w 5010413"/>
                  <a:gd name="connsiteY0" fmla="*/ 12525 h 951977"/>
                  <a:gd name="connsiteX1" fmla="*/ 5010413 w 5010413"/>
                  <a:gd name="connsiteY1" fmla="*/ 0 h 951977"/>
                  <a:gd name="connsiteX2" fmla="*/ 4647158 w 5010413"/>
                  <a:gd name="connsiteY2" fmla="*/ 951977 h 951977"/>
                  <a:gd name="connsiteX3" fmla="*/ 0 w 5010413"/>
                  <a:gd name="connsiteY3" fmla="*/ 951977 h 951977"/>
                  <a:gd name="connsiteX4" fmla="*/ 0 w 5010413"/>
                  <a:gd name="connsiteY4" fmla="*/ 12525 h 9519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10413" h="951977">
                    <a:moveTo>
                      <a:pt x="0" y="12525"/>
                    </a:moveTo>
                    <a:lnTo>
                      <a:pt x="5010413" y="0"/>
                    </a:lnTo>
                    <a:lnTo>
                      <a:pt x="4647158" y="951977"/>
                    </a:lnTo>
                    <a:lnTo>
                      <a:pt x="0" y="951977"/>
                    </a:lnTo>
                    <a:lnTo>
                      <a:pt x="0" y="12525"/>
                    </a:lnTo>
                    <a:close/>
                  </a:path>
                </a:pathLst>
              </a:custGeom>
              <a:gradFill flip="none" rotWithShape="1">
                <a:gsLst>
                  <a:gs pos="0">
                    <a:srgbClr val="185FAE"/>
                  </a:gs>
                  <a:gs pos="53000">
                    <a:srgbClr val="2498DA"/>
                  </a:gs>
                  <a:gs pos="100000">
                    <a:srgbClr val="3EB4A8"/>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827999" tIns="72000" bIns="72000" rtlCol="0" anchor="ctr"/>
              <a:lstStyle/>
              <a:p>
                <a:r>
                  <a:rPr kumimoji="1" lang="ja-JP" altLang="en-US" sz="2600" b="1" dirty="0">
                    <a:latin typeface="+mn-ea"/>
                    <a:cs typeface="Hiragino Kaku Gothic ProN W6" charset="-128"/>
                  </a:rPr>
                  <a:t>応募から研修まで</a:t>
                </a:r>
              </a:p>
            </p:txBody>
          </p:sp>
          <p:sp>
            <p:nvSpPr>
              <p:cNvPr id="28" name="テキスト ボックス 27"/>
              <p:cNvSpPr txBox="1"/>
              <p:nvPr/>
            </p:nvSpPr>
            <p:spPr>
              <a:xfrm>
                <a:off x="876819" y="1592489"/>
                <a:ext cx="697338" cy="707886"/>
              </a:xfrm>
              <a:prstGeom prst="rect">
                <a:avLst/>
              </a:prstGeom>
              <a:noFill/>
            </p:spPr>
            <p:txBody>
              <a:bodyPr wrap="square" rtlCol="0">
                <a:spAutoFit/>
              </a:bodyPr>
              <a:lstStyle/>
              <a:p>
                <a:r>
                  <a:rPr lang="en-US" altLang="ja-JP" sz="4000" dirty="0">
                    <a:solidFill>
                      <a:schemeClr val="bg1"/>
                    </a:solidFill>
                    <a:latin typeface="Futura Medium" panose="020B0602020204020303" pitchFamily="34" charset="-79"/>
                    <a:ea typeface="Helvetica" charset="0"/>
                    <a:cs typeface="Futura Medium" panose="020B0602020204020303" pitchFamily="34" charset="-79"/>
                  </a:rPr>
                  <a:t>3</a:t>
                </a:r>
                <a:endParaRPr kumimoji="1" lang="ja-JP" altLang="en-US" sz="1600" dirty="0">
                  <a:solidFill>
                    <a:schemeClr val="bg1"/>
                  </a:solidFill>
                  <a:latin typeface="Futura Medium" panose="020B0602020204020303" pitchFamily="34" charset="-79"/>
                  <a:ea typeface="Helvetica" charset="0"/>
                  <a:cs typeface="Futura Medium" panose="020B0602020204020303" pitchFamily="34" charset="-79"/>
                </a:endParaRPr>
              </a:p>
            </p:txBody>
          </p:sp>
        </p:grpSp>
      </p:grpSp>
    </p:spTree>
    <p:extLst>
      <p:ext uri="{BB962C8B-B14F-4D97-AF65-F5344CB8AC3E}">
        <p14:creationId xmlns:p14="http://schemas.microsoft.com/office/powerpoint/2010/main" val="488709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F5703EAE-6F21-4879-92F0-A2EF6440CE14}" type="slidenum">
              <a:rPr lang="ja-JP" altLang="en-US" smtClean="0"/>
              <a:pPr/>
              <a:t>20</a:t>
            </a:fld>
            <a:endParaRPr lang="ja-JP" altLang="en-US"/>
          </a:p>
        </p:txBody>
      </p:sp>
      <p:sp>
        <p:nvSpPr>
          <p:cNvPr id="3" name="タイトル 2"/>
          <p:cNvSpPr>
            <a:spLocks noGrp="1"/>
          </p:cNvSpPr>
          <p:nvPr>
            <p:ph type="title"/>
          </p:nvPr>
        </p:nvSpPr>
        <p:spPr/>
        <p:txBody>
          <a:bodyPr/>
          <a:lstStyle/>
          <a:p>
            <a:r>
              <a:rPr kumimoji="1" lang="ja-JP" altLang="en-US" dirty="0"/>
              <a:t>プログラム</a:t>
            </a:r>
            <a:r>
              <a:rPr kumimoji="1" lang="ja-JP" altLang="en-US"/>
              <a:t>の</a:t>
            </a:r>
            <a:r>
              <a:rPr lang="ja-JP" altLang="en-US"/>
              <a:t>参加費</a:t>
            </a:r>
            <a:r>
              <a:rPr lang="en-US" altLang="ja-JP" dirty="0"/>
              <a:t>(</a:t>
            </a:r>
            <a:r>
              <a:rPr lang="ja-JP" altLang="en-US"/>
              <a:t>事務局のサポートを希望しない場合</a:t>
            </a:r>
            <a:r>
              <a:rPr lang="en-US" altLang="ja-JP" dirty="0"/>
              <a:t>)</a:t>
            </a:r>
            <a:endParaRPr kumimoji="1" lang="ja-JP" altLang="en-US" dirty="0"/>
          </a:p>
        </p:txBody>
      </p:sp>
      <p:graphicFrame>
        <p:nvGraphicFramePr>
          <p:cNvPr id="4" name="表 3"/>
          <p:cNvGraphicFramePr>
            <a:graphicFrameLocks noGrp="1"/>
          </p:cNvGraphicFramePr>
          <p:nvPr>
            <p:extLst>
              <p:ext uri="{D42A27DB-BD31-4B8C-83A1-F6EECF244321}">
                <p14:modId xmlns:p14="http://schemas.microsoft.com/office/powerpoint/2010/main" val="3840642832"/>
              </p:ext>
            </p:extLst>
          </p:nvPr>
        </p:nvGraphicFramePr>
        <p:xfrm>
          <a:off x="1418950" y="2074958"/>
          <a:ext cx="6455049" cy="2016000"/>
        </p:xfrm>
        <a:graphic>
          <a:graphicData uri="http://schemas.openxmlformats.org/drawingml/2006/table">
            <a:tbl>
              <a:tblPr firstRow="1" bandRow="1">
                <a:tableStyleId>{5C22544A-7EE6-4342-B048-85BDC9FD1C3A}</a:tableStyleId>
              </a:tblPr>
              <a:tblGrid>
                <a:gridCol w="2151683">
                  <a:extLst>
                    <a:ext uri="{9D8B030D-6E8A-4147-A177-3AD203B41FA5}">
                      <a16:colId xmlns:a16="http://schemas.microsoft.com/office/drawing/2014/main" val="20000"/>
                    </a:ext>
                  </a:extLst>
                </a:gridCol>
                <a:gridCol w="2151683">
                  <a:extLst>
                    <a:ext uri="{9D8B030D-6E8A-4147-A177-3AD203B41FA5}">
                      <a16:colId xmlns:a16="http://schemas.microsoft.com/office/drawing/2014/main" val="20001"/>
                    </a:ext>
                  </a:extLst>
                </a:gridCol>
                <a:gridCol w="2151683">
                  <a:extLst>
                    <a:ext uri="{9D8B030D-6E8A-4147-A177-3AD203B41FA5}">
                      <a16:colId xmlns:a16="http://schemas.microsoft.com/office/drawing/2014/main" val="20002"/>
                    </a:ext>
                  </a:extLst>
                </a:gridCol>
              </a:tblGrid>
              <a:tr h="504000">
                <a:tc>
                  <a:txBody>
                    <a:bodyPr/>
                    <a:lstStyle/>
                    <a:p>
                      <a:endParaRPr kumimoji="1" lang="ja-JP" altLang="en-US" b="0" i="0" dirty="0">
                        <a:solidFill>
                          <a:schemeClr val="tx1"/>
                        </a:solidFill>
                        <a:latin typeface="+mn-ea"/>
                        <a:ea typeface="+mn-ea"/>
                        <a:cs typeface="Hiragino Kaku Gothic ProN W3" charset="-128"/>
                      </a:endParaRPr>
                    </a:p>
                  </a:txBody>
                  <a:tcPr>
                    <a:lnB w="19050" cap="flat" cmpd="sng" algn="ctr">
                      <a:solidFill>
                        <a:srgbClr val="2498DA"/>
                      </a:solidFill>
                      <a:prstDash val="solid"/>
                      <a:round/>
                      <a:headEnd type="none" w="med" len="med"/>
                      <a:tailEnd type="none" w="med" len="med"/>
                    </a:lnB>
                    <a:solidFill>
                      <a:schemeClr val="bg1"/>
                    </a:solidFill>
                  </a:tcPr>
                </a:tc>
                <a:tc>
                  <a:txBody>
                    <a:bodyPr/>
                    <a:lstStyle/>
                    <a:p>
                      <a:pPr algn="r"/>
                      <a:r>
                        <a:rPr kumimoji="1" lang="ja-JP" altLang="en-US" b="1" i="0">
                          <a:solidFill>
                            <a:schemeClr val="tx1"/>
                          </a:solidFill>
                          <a:latin typeface="+mn-ea"/>
                          <a:ea typeface="+mn-ea"/>
                          <a:cs typeface="Hiragino Kaku Gothic ProN W6" charset="-128"/>
                        </a:rPr>
                        <a:t>大学会員校生</a:t>
                      </a:r>
                      <a:endParaRPr kumimoji="1" lang="ja-JP" altLang="en-US" b="1" i="0" dirty="0">
                        <a:solidFill>
                          <a:schemeClr val="tx1"/>
                        </a:solidFill>
                        <a:latin typeface="+mn-ea"/>
                        <a:ea typeface="+mn-ea"/>
                        <a:cs typeface="Hiragino Kaku Gothic ProN W6" charset="-128"/>
                      </a:endParaRPr>
                    </a:p>
                  </a:txBody>
                  <a:tcPr>
                    <a:lnB w="19050" cap="flat" cmpd="sng" algn="ctr">
                      <a:solidFill>
                        <a:srgbClr val="2498DA"/>
                      </a:solidFill>
                      <a:prstDash val="solid"/>
                      <a:round/>
                      <a:headEnd type="none" w="med" len="med"/>
                      <a:tailEnd type="none" w="med" len="med"/>
                    </a:lnB>
                    <a:solidFill>
                      <a:schemeClr val="bg1"/>
                    </a:solidFill>
                  </a:tcPr>
                </a:tc>
                <a:tc>
                  <a:txBody>
                    <a:bodyPr/>
                    <a:lstStyle/>
                    <a:p>
                      <a:pPr algn="r"/>
                      <a:r>
                        <a:rPr kumimoji="1" lang="ja-JP" altLang="en-US" b="1" i="0" dirty="0">
                          <a:solidFill>
                            <a:schemeClr val="tx1"/>
                          </a:solidFill>
                          <a:latin typeface="+mn-ea"/>
                          <a:ea typeface="+mn-ea"/>
                          <a:cs typeface="Hiragino Kaku Gothic ProN W6" charset="-128"/>
                        </a:rPr>
                        <a:t>一般生</a:t>
                      </a:r>
                    </a:p>
                  </a:txBody>
                  <a:tcPr>
                    <a:lnB w="19050" cap="flat" cmpd="sng" algn="ctr">
                      <a:solidFill>
                        <a:srgbClr val="2498DA"/>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504000">
                <a:tc>
                  <a:txBody>
                    <a:bodyPr/>
                    <a:lstStyle/>
                    <a:p>
                      <a:pPr algn="r"/>
                      <a:r>
                        <a:rPr kumimoji="1" lang="ja-JP" altLang="en-US" b="1" i="0" dirty="0">
                          <a:solidFill>
                            <a:srgbClr val="2498DA"/>
                          </a:solidFill>
                          <a:latin typeface="+mn-ea"/>
                          <a:ea typeface="+mn-ea"/>
                          <a:cs typeface="Hiragino Kaku Gothic ProN W6" charset="-128"/>
                        </a:rPr>
                        <a:t>応募手数料</a:t>
                      </a:r>
                    </a:p>
                  </a:txBody>
                  <a:tcPr marR="288000" marT="108000">
                    <a:lnT w="19050" cap="flat" cmpd="sng" algn="ctr">
                      <a:solidFill>
                        <a:srgbClr val="2498DA"/>
                      </a:solidFill>
                      <a:prstDash val="solid"/>
                      <a:round/>
                      <a:headEnd type="none" w="med" len="med"/>
                      <a:tailEnd type="none" w="med" len="med"/>
                    </a:lnT>
                    <a:lnB w="6350" cap="flat" cmpd="sng" algn="ctr">
                      <a:solidFill>
                        <a:srgbClr val="2498DA"/>
                      </a:solidFill>
                      <a:prstDash val="solid"/>
                      <a:round/>
                      <a:headEnd type="none" w="med" len="med"/>
                      <a:tailEnd type="none" w="med" len="med"/>
                    </a:lnB>
                    <a:solidFill>
                      <a:schemeClr val="bg1"/>
                    </a:solidFill>
                  </a:tcPr>
                </a:tc>
                <a:tc>
                  <a:txBody>
                    <a:bodyPr/>
                    <a:lstStyle/>
                    <a:p>
                      <a:pPr algn="r"/>
                      <a:r>
                        <a:rPr kumimoji="1" lang="en-US" altLang="ja-JP" b="0" i="0" dirty="0">
                          <a:solidFill>
                            <a:schemeClr val="tx1"/>
                          </a:solidFill>
                          <a:latin typeface="Futura Medium" panose="020B0602020204020303" pitchFamily="34" charset="-79"/>
                          <a:ea typeface="+mn-ea"/>
                          <a:cs typeface="Futura Medium" panose="020B0602020204020303" pitchFamily="34" charset="-79"/>
                        </a:rPr>
                        <a:t>5,00</a:t>
                      </a:r>
                      <a:r>
                        <a:rPr kumimoji="1" lang="en-US" altLang="ja-JP" b="0" i="0" spc="300" dirty="0">
                          <a:solidFill>
                            <a:schemeClr val="tx1"/>
                          </a:solidFill>
                          <a:latin typeface="Futura Medium" panose="020B0602020204020303" pitchFamily="34" charset="-79"/>
                          <a:ea typeface="+mn-ea"/>
                          <a:cs typeface="Futura Medium" panose="020B0602020204020303" pitchFamily="34" charset="-79"/>
                        </a:rPr>
                        <a:t>0</a:t>
                      </a:r>
                      <a:r>
                        <a:rPr kumimoji="1" lang="ja-JP" altLang="en-US" sz="1600" b="0" i="0" dirty="0">
                          <a:solidFill>
                            <a:schemeClr val="tx1"/>
                          </a:solidFill>
                          <a:latin typeface="Futura Medium" panose="020B0602020204020303" pitchFamily="34" charset="-79"/>
                          <a:ea typeface="+mn-ea"/>
                          <a:cs typeface="Futura Medium" panose="020B0602020204020303" pitchFamily="34" charset="-79"/>
                        </a:rPr>
                        <a:t>円</a:t>
                      </a:r>
                      <a:endParaRPr kumimoji="1" lang="ja-JP" altLang="en-US" b="0" i="0" dirty="0">
                        <a:solidFill>
                          <a:schemeClr val="tx1"/>
                        </a:solidFill>
                        <a:latin typeface="Futura Medium" panose="020B0602020204020303" pitchFamily="34" charset="-79"/>
                        <a:ea typeface="+mn-ea"/>
                        <a:cs typeface="Futura Medium" panose="020B0602020204020303" pitchFamily="34" charset="-79"/>
                      </a:endParaRPr>
                    </a:p>
                  </a:txBody>
                  <a:tcPr marT="108000">
                    <a:lnT w="19050" cap="flat" cmpd="sng" algn="ctr">
                      <a:solidFill>
                        <a:srgbClr val="2498DA"/>
                      </a:solidFill>
                      <a:prstDash val="solid"/>
                      <a:round/>
                      <a:headEnd type="none" w="med" len="med"/>
                      <a:tailEnd type="none" w="med" len="med"/>
                    </a:lnT>
                    <a:lnB w="6350" cap="flat" cmpd="sng" algn="ctr">
                      <a:solidFill>
                        <a:srgbClr val="2498DA"/>
                      </a:solidFill>
                      <a:prstDash val="solid"/>
                      <a:round/>
                      <a:headEnd type="none" w="med" len="med"/>
                      <a:tailEnd type="none" w="med" len="med"/>
                    </a:lnB>
                    <a:solidFill>
                      <a:schemeClr val="bg1"/>
                    </a:solidFill>
                  </a:tcPr>
                </a:tc>
                <a:tc>
                  <a:txBody>
                    <a:bodyPr/>
                    <a:lstStyle/>
                    <a:p>
                      <a:pPr algn="r"/>
                      <a:r>
                        <a:rPr kumimoji="1" lang="en-US" altLang="ja-JP" b="0" i="0" dirty="0">
                          <a:solidFill>
                            <a:schemeClr val="tx1"/>
                          </a:solidFill>
                          <a:latin typeface="Futura Medium" panose="020B0602020204020303" pitchFamily="34" charset="-79"/>
                          <a:ea typeface="+mn-ea"/>
                          <a:cs typeface="Futura Medium" panose="020B0602020204020303" pitchFamily="34" charset="-79"/>
                        </a:rPr>
                        <a:t>10,00</a:t>
                      </a:r>
                      <a:r>
                        <a:rPr kumimoji="1" lang="en-US" altLang="ja-JP" b="0" i="0" spc="300" dirty="0">
                          <a:solidFill>
                            <a:schemeClr val="tx1"/>
                          </a:solidFill>
                          <a:latin typeface="Futura Medium" panose="020B0602020204020303" pitchFamily="34" charset="-79"/>
                          <a:ea typeface="+mn-ea"/>
                          <a:cs typeface="Futura Medium" panose="020B0602020204020303" pitchFamily="34" charset="-79"/>
                        </a:rPr>
                        <a:t>0</a:t>
                      </a:r>
                      <a:r>
                        <a:rPr kumimoji="1" lang="ja-JP" altLang="en-US" sz="1600" b="0" i="0" dirty="0">
                          <a:solidFill>
                            <a:schemeClr val="tx1"/>
                          </a:solidFill>
                          <a:latin typeface="Futura Medium" panose="020B0602020204020303" pitchFamily="34" charset="-79"/>
                          <a:ea typeface="+mn-ea"/>
                          <a:cs typeface="Futura Medium" panose="020B0602020204020303" pitchFamily="34" charset="-79"/>
                        </a:rPr>
                        <a:t>円</a:t>
                      </a:r>
                      <a:endParaRPr kumimoji="1" lang="ja-JP" altLang="en-US" b="0" i="0" dirty="0">
                        <a:solidFill>
                          <a:schemeClr val="tx1"/>
                        </a:solidFill>
                        <a:latin typeface="Futura Medium" panose="020B0602020204020303" pitchFamily="34" charset="-79"/>
                        <a:ea typeface="+mn-ea"/>
                        <a:cs typeface="Futura Medium" panose="020B0602020204020303" pitchFamily="34" charset="-79"/>
                      </a:endParaRPr>
                    </a:p>
                  </a:txBody>
                  <a:tcPr marT="108000">
                    <a:lnT w="19050" cap="flat" cmpd="sng" algn="ctr">
                      <a:solidFill>
                        <a:srgbClr val="2498DA"/>
                      </a:solidFill>
                      <a:prstDash val="solid"/>
                      <a:round/>
                      <a:headEnd type="none" w="med" len="med"/>
                      <a:tailEnd type="none" w="med" len="med"/>
                    </a:lnT>
                    <a:lnB w="6350" cap="flat" cmpd="sng" algn="ctr">
                      <a:solidFill>
                        <a:srgbClr val="2498DA"/>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504000">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kumimoji="1" lang="ja-JP" altLang="en-US" b="1" i="0" dirty="0">
                          <a:solidFill>
                            <a:srgbClr val="2498DA"/>
                          </a:solidFill>
                          <a:latin typeface="+mn-ea"/>
                          <a:ea typeface="+mn-ea"/>
                          <a:cs typeface="Hiragino Kaku Gothic ProN W6" charset="-128"/>
                        </a:rPr>
                        <a:t>交換手数料</a:t>
                      </a:r>
                      <a:r>
                        <a:rPr kumimoji="1" lang="en-US" altLang="ja-JP" b="1" i="0" dirty="0">
                          <a:solidFill>
                            <a:srgbClr val="2498DA"/>
                          </a:solidFill>
                          <a:latin typeface="+mn-ea"/>
                          <a:ea typeface="+mn-ea"/>
                          <a:cs typeface="Hiragino Kaku Gothic ProN W6" charset="-128"/>
                        </a:rPr>
                        <a:t> </a:t>
                      </a:r>
                      <a:r>
                        <a:rPr kumimoji="1" lang="en-US" altLang="ja-JP" sz="1400" b="0" i="0" dirty="0">
                          <a:solidFill>
                            <a:srgbClr val="2498DA"/>
                          </a:solidFill>
                          <a:latin typeface="+mn-ea"/>
                          <a:ea typeface="+mn-ea"/>
                          <a:cs typeface="Helvetica Light" charset="0"/>
                        </a:rPr>
                        <a:t>[</a:t>
                      </a:r>
                      <a:r>
                        <a:rPr kumimoji="1" lang="ja-JP" altLang="en-US" sz="1400" b="0" i="0" dirty="0">
                          <a:solidFill>
                            <a:srgbClr val="2498DA"/>
                          </a:solidFill>
                          <a:latin typeface="+mn-ea"/>
                          <a:ea typeface="+mn-ea"/>
                          <a:cs typeface="Helvetica Light" charset="0"/>
                        </a:rPr>
                        <a:t>１</a:t>
                      </a:r>
                      <a:r>
                        <a:rPr kumimoji="1" lang="en-US" altLang="ja-JP" sz="1400" b="0" i="0" dirty="0">
                          <a:solidFill>
                            <a:srgbClr val="2498DA"/>
                          </a:solidFill>
                          <a:latin typeface="+mn-ea"/>
                          <a:ea typeface="+mn-ea"/>
                          <a:cs typeface="Helvetica Light" charset="0"/>
                        </a:rPr>
                        <a:t>]</a:t>
                      </a:r>
                      <a:endParaRPr kumimoji="1" lang="ja-JP" altLang="en-US" sz="1400" b="0" i="0" dirty="0">
                        <a:solidFill>
                          <a:srgbClr val="2498DA"/>
                        </a:solidFill>
                        <a:latin typeface="+mn-ea"/>
                        <a:ea typeface="+mn-ea"/>
                        <a:cs typeface="Helvetica Light" charset="0"/>
                      </a:endParaRPr>
                    </a:p>
                  </a:txBody>
                  <a:tcPr marR="0" marT="108000">
                    <a:lnT w="6350" cap="flat" cmpd="sng" algn="ctr">
                      <a:solidFill>
                        <a:srgbClr val="2498DA"/>
                      </a:solidFill>
                      <a:prstDash val="solid"/>
                      <a:round/>
                      <a:headEnd type="none" w="med" len="med"/>
                      <a:tailEnd type="none" w="med" len="med"/>
                    </a:lnT>
                    <a:lnB w="6350" cap="flat" cmpd="sng" algn="ctr">
                      <a:solidFill>
                        <a:srgbClr val="2498DA"/>
                      </a:solidFill>
                      <a:prstDash val="solid"/>
                      <a:round/>
                      <a:headEnd type="none" w="med" len="med"/>
                      <a:tailEnd type="none" w="med" len="med"/>
                    </a:lnB>
                    <a:solidFill>
                      <a:schemeClr val="bg1"/>
                    </a:solidFill>
                  </a:tcPr>
                </a:tc>
                <a:tc>
                  <a:txBody>
                    <a:bodyPr/>
                    <a:lstStyle/>
                    <a:p>
                      <a:pPr algn="r"/>
                      <a:r>
                        <a:rPr kumimoji="1" lang="en-US" altLang="ja-JP" b="0" i="0" dirty="0">
                          <a:solidFill>
                            <a:schemeClr val="tx1"/>
                          </a:solidFill>
                          <a:latin typeface="Futura Medium" panose="020B0602020204020303" pitchFamily="34" charset="-79"/>
                          <a:ea typeface="+mn-ea"/>
                          <a:cs typeface="Futura Medium" panose="020B0602020204020303" pitchFamily="34" charset="-79"/>
                        </a:rPr>
                        <a:t>25,00</a:t>
                      </a:r>
                      <a:r>
                        <a:rPr kumimoji="1" lang="en-US" altLang="ja-JP" b="0" i="0" spc="300" dirty="0">
                          <a:solidFill>
                            <a:schemeClr val="tx1"/>
                          </a:solidFill>
                          <a:latin typeface="Futura Medium" panose="020B0602020204020303" pitchFamily="34" charset="-79"/>
                          <a:ea typeface="+mn-ea"/>
                          <a:cs typeface="Futura Medium" panose="020B0602020204020303" pitchFamily="34" charset="-79"/>
                        </a:rPr>
                        <a:t>0</a:t>
                      </a:r>
                      <a:r>
                        <a:rPr kumimoji="1" lang="ja-JP" altLang="en-US" sz="1600" b="0" i="0" dirty="0">
                          <a:solidFill>
                            <a:schemeClr val="tx1"/>
                          </a:solidFill>
                          <a:latin typeface="Futura Medium" panose="020B0602020204020303" pitchFamily="34" charset="-79"/>
                          <a:ea typeface="+mn-ea"/>
                          <a:cs typeface="Futura Medium" panose="020B0602020204020303" pitchFamily="34" charset="-79"/>
                        </a:rPr>
                        <a:t>円</a:t>
                      </a:r>
                      <a:endParaRPr kumimoji="1" lang="ja-JP" altLang="en-US" b="0" i="0" dirty="0">
                        <a:solidFill>
                          <a:schemeClr val="tx1"/>
                        </a:solidFill>
                        <a:latin typeface="Futura Medium" panose="020B0602020204020303" pitchFamily="34" charset="-79"/>
                        <a:ea typeface="+mn-ea"/>
                        <a:cs typeface="Futura Medium" panose="020B0602020204020303" pitchFamily="34" charset="-79"/>
                      </a:endParaRPr>
                    </a:p>
                  </a:txBody>
                  <a:tcPr marT="108000">
                    <a:lnT w="6350" cap="flat" cmpd="sng" algn="ctr">
                      <a:solidFill>
                        <a:srgbClr val="2498DA"/>
                      </a:solidFill>
                      <a:prstDash val="solid"/>
                      <a:round/>
                      <a:headEnd type="none" w="med" len="med"/>
                      <a:tailEnd type="none" w="med" len="med"/>
                    </a:lnT>
                    <a:lnB w="6350" cap="flat" cmpd="sng" algn="ctr">
                      <a:solidFill>
                        <a:srgbClr val="2498DA"/>
                      </a:solidFill>
                      <a:prstDash val="solid"/>
                      <a:round/>
                      <a:headEnd type="none" w="med" len="med"/>
                      <a:tailEnd type="none" w="med" len="med"/>
                    </a:lnB>
                    <a:solidFill>
                      <a:schemeClr val="bg1"/>
                    </a:solidFill>
                  </a:tcPr>
                </a:tc>
                <a:tc>
                  <a:txBody>
                    <a:bodyPr/>
                    <a:lstStyle/>
                    <a:p>
                      <a:pPr algn="r"/>
                      <a:r>
                        <a:rPr kumimoji="1" lang="en-US" altLang="ja-JP" b="0" i="0" dirty="0">
                          <a:solidFill>
                            <a:schemeClr val="tx1"/>
                          </a:solidFill>
                          <a:latin typeface="Futura Medium" panose="020B0602020204020303" pitchFamily="34" charset="-79"/>
                          <a:ea typeface="+mn-ea"/>
                          <a:cs typeface="Futura Medium" panose="020B0602020204020303" pitchFamily="34" charset="-79"/>
                        </a:rPr>
                        <a:t>50,00</a:t>
                      </a:r>
                      <a:r>
                        <a:rPr kumimoji="1" lang="en-US" altLang="ja-JP" b="0" i="0" spc="300" dirty="0">
                          <a:solidFill>
                            <a:schemeClr val="tx1"/>
                          </a:solidFill>
                          <a:latin typeface="Futura Medium" panose="020B0602020204020303" pitchFamily="34" charset="-79"/>
                          <a:ea typeface="+mn-ea"/>
                          <a:cs typeface="Futura Medium" panose="020B0602020204020303" pitchFamily="34" charset="-79"/>
                        </a:rPr>
                        <a:t>0</a:t>
                      </a:r>
                      <a:r>
                        <a:rPr kumimoji="1" lang="ja-JP" altLang="en-US" sz="1600" b="0" i="0" dirty="0">
                          <a:solidFill>
                            <a:schemeClr val="tx1"/>
                          </a:solidFill>
                          <a:latin typeface="Futura Medium" panose="020B0602020204020303" pitchFamily="34" charset="-79"/>
                          <a:ea typeface="+mn-ea"/>
                          <a:cs typeface="Futura Medium" panose="020B0602020204020303" pitchFamily="34" charset="-79"/>
                        </a:rPr>
                        <a:t>円</a:t>
                      </a:r>
                      <a:endParaRPr kumimoji="1" lang="ja-JP" altLang="en-US" b="0" i="0" dirty="0">
                        <a:solidFill>
                          <a:schemeClr val="tx1"/>
                        </a:solidFill>
                        <a:latin typeface="Futura Medium" panose="020B0602020204020303" pitchFamily="34" charset="-79"/>
                        <a:ea typeface="+mn-ea"/>
                        <a:cs typeface="Futura Medium" panose="020B0602020204020303" pitchFamily="34" charset="-79"/>
                      </a:endParaRPr>
                    </a:p>
                  </a:txBody>
                  <a:tcPr marT="108000">
                    <a:lnT w="6350" cap="flat" cmpd="sng" algn="ctr">
                      <a:solidFill>
                        <a:srgbClr val="2498DA"/>
                      </a:solidFill>
                      <a:prstDash val="solid"/>
                      <a:round/>
                      <a:headEnd type="none" w="med" len="med"/>
                      <a:tailEnd type="none" w="med" len="med"/>
                    </a:lnT>
                    <a:lnB w="6350" cap="flat" cmpd="sng" algn="ctr">
                      <a:solidFill>
                        <a:srgbClr val="2498DA"/>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504000">
                <a:tc>
                  <a:txBody>
                    <a:bodyPr/>
                    <a:lstStyle/>
                    <a:p>
                      <a:pPr algn="r"/>
                      <a:r>
                        <a:rPr kumimoji="1" lang="ja-JP" altLang="en-US" b="1" i="0" dirty="0">
                          <a:solidFill>
                            <a:srgbClr val="2498DA"/>
                          </a:solidFill>
                          <a:latin typeface="+mn-ea"/>
                          <a:ea typeface="+mn-ea"/>
                          <a:cs typeface="Hiragino Kaku Gothic ProN W6" charset="-128"/>
                        </a:rPr>
                        <a:t>合計</a:t>
                      </a:r>
                    </a:p>
                  </a:txBody>
                  <a:tcPr marR="324000" marT="108000">
                    <a:lnT w="6350" cap="flat" cmpd="sng" algn="ctr">
                      <a:solidFill>
                        <a:srgbClr val="2498DA"/>
                      </a:solidFill>
                      <a:prstDash val="solid"/>
                      <a:round/>
                      <a:headEnd type="none" w="med" len="med"/>
                      <a:tailEnd type="none" w="med" len="med"/>
                    </a:lnT>
                    <a:lnB w="19050" cap="flat" cmpd="sng" algn="ctr">
                      <a:solidFill>
                        <a:srgbClr val="2498DA"/>
                      </a:solidFill>
                      <a:prstDash val="solid"/>
                      <a:round/>
                      <a:headEnd type="none" w="med" len="med"/>
                      <a:tailEnd type="none" w="med" len="med"/>
                    </a:lnB>
                    <a:solidFill>
                      <a:schemeClr val="bg1"/>
                    </a:solidFill>
                  </a:tcPr>
                </a:tc>
                <a:tc>
                  <a:txBody>
                    <a:bodyPr/>
                    <a:lstStyle/>
                    <a:p>
                      <a:pPr algn="r"/>
                      <a:r>
                        <a:rPr kumimoji="1" lang="en-US" altLang="ja-JP" b="0" i="0" dirty="0">
                          <a:solidFill>
                            <a:srgbClr val="FFC400"/>
                          </a:solidFill>
                          <a:latin typeface="Futura Medium" panose="020B0602020204020303" pitchFamily="34" charset="-79"/>
                          <a:ea typeface="+mn-ea"/>
                          <a:cs typeface="Futura Medium" panose="020B0602020204020303" pitchFamily="34" charset="-79"/>
                        </a:rPr>
                        <a:t>30,00</a:t>
                      </a:r>
                      <a:r>
                        <a:rPr kumimoji="1" lang="en-US" altLang="ja-JP" b="0" i="0" spc="300" dirty="0">
                          <a:solidFill>
                            <a:srgbClr val="FFC400"/>
                          </a:solidFill>
                          <a:latin typeface="Futura Medium" panose="020B0602020204020303" pitchFamily="34" charset="-79"/>
                          <a:ea typeface="+mn-ea"/>
                          <a:cs typeface="Futura Medium" panose="020B0602020204020303" pitchFamily="34" charset="-79"/>
                        </a:rPr>
                        <a:t>0</a:t>
                      </a:r>
                      <a:r>
                        <a:rPr kumimoji="1" lang="ja-JP" altLang="en-US" sz="1600" b="0" i="0" dirty="0">
                          <a:solidFill>
                            <a:srgbClr val="FFC400"/>
                          </a:solidFill>
                          <a:latin typeface="Futura Medium" panose="020B0602020204020303" pitchFamily="34" charset="-79"/>
                          <a:ea typeface="+mn-ea"/>
                          <a:cs typeface="Futura Medium" panose="020B0602020204020303" pitchFamily="34" charset="-79"/>
                        </a:rPr>
                        <a:t>円</a:t>
                      </a:r>
                      <a:endParaRPr kumimoji="1" lang="ja-JP" altLang="en-US" b="0" i="0" dirty="0">
                        <a:solidFill>
                          <a:srgbClr val="FFC400"/>
                        </a:solidFill>
                        <a:latin typeface="Futura Medium" panose="020B0602020204020303" pitchFamily="34" charset="-79"/>
                        <a:ea typeface="+mn-ea"/>
                        <a:cs typeface="Futura Medium" panose="020B0602020204020303" pitchFamily="34" charset="-79"/>
                      </a:endParaRPr>
                    </a:p>
                  </a:txBody>
                  <a:tcPr marT="108000">
                    <a:lnT w="6350" cap="flat" cmpd="sng" algn="ctr">
                      <a:solidFill>
                        <a:srgbClr val="2498DA"/>
                      </a:solidFill>
                      <a:prstDash val="solid"/>
                      <a:round/>
                      <a:headEnd type="none" w="med" len="med"/>
                      <a:tailEnd type="none" w="med" len="med"/>
                    </a:lnT>
                    <a:lnB w="19050" cap="flat" cmpd="sng" algn="ctr">
                      <a:solidFill>
                        <a:srgbClr val="2498DA"/>
                      </a:solidFill>
                      <a:prstDash val="solid"/>
                      <a:round/>
                      <a:headEnd type="none" w="med" len="med"/>
                      <a:tailEnd type="none" w="med" len="med"/>
                    </a:lnB>
                    <a:solidFill>
                      <a:schemeClr val="bg1"/>
                    </a:solidFill>
                  </a:tcPr>
                </a:tc>
                <a:tc>
                  <a:txBody>
                    <a:bodyPr/>
                    <a:lstStyle/>
                    <a:p>
                      <a:pPr algn="r"/>
                      <a:r>
                        <a:rPr kumimoji="1" lang="en-US" altLang="ja-JP" b="0" i="0" dirty="0">
                          <a:solidFill>
                            <a:srgbClr val="FFC400"/>
                          </a:solidFill>
                          <a:latin typeface="Futura Medium" panose="020B0602020204020303" pitchFamily="34" charset="-79"/>
                          <a:ea typeface="+mn-ea"/>
                          <a:cs typeface="Futura Medium" panose="020B0602020204020303" pitchFamily="34" charset="-79"/>
                        </a:rPr>
                        <a:t>60,00</a:t>
                      </a:r>
                      <a:r>
                        <a:rPr kumimoji="1" lang="en-US" altLang="ja-JP" b="0" i="0" spc="300" dirty="0">
                          <a:solidFill>
                            <a:srgbClr val="FFC400"/>
                          </a:solidFill>
                          <a:latin typeface="Futura Medium" panose="020B0602020204020303" pitchFamily="34" charset="-79"/>
                          <a:ea typeface="+mn-ea"/>
                          <a:cs typeface="Futura Medium" panose="020B0602020204020303" pitchFamily="34" charset="-79"/>
                        </a:rPr>
                        <a:t>0</a:t>
                      </a:r>
                      <a:r>
                        <a:rPr kumimoji="1" lang="ja-JP" altLang="en-US" sz="1600" b="0" i="0" dirty="0">
                          <a:solidFill>
                            <a:srgbClr val="FFC400"/>
                          </a:solidFill>
                          <a:latin typeface="Futura Medium" panose="020B0602020204020303" pitchFamily="34" charset="-79"/>
                          <a:ea typeface="+mn-ea"/>
                          <a:cs typeface="Futura Medium" panose="020B0602020204020303" pitchFamily="34" charset="-79"/>
                        </a:rPr>
                        <a:t>円</a:t>
                      </a:r>
                      <a:endParaRPr kumimoji="1" lang="ja-JP" altLang="en-US" b="0" i="0" dirty="0">
                        <a:solidFill>
                          <a:srgbClr val="FFC400"/>
                        </a:solidFill>
                        <a:latin typeface="Futura Medium" panose="020B0602020204020303" pitchFamily="34" charset="-79"/>
                        <a:ea typeface="+mn-ea"/>
                        <a:cs typeface="Futura Medium" panose="020B0602020204020303" pitchFamily="34" charset="-79"/>
                      </a:endParaRPr>
                    </a:p>
                  </a:txBody>
                  <a:tcPr marT="108000">
                    <a:lnT w="6350" cap="flat" cmpd="sng" algn="ctr">
                      <a:solidFill>
                        <a:srgbClr val="2498DA"/>
                      </a:solidFill>
                      <a:prstDash val="solid"/>
                      <a:round/>
                      <a:headEnd type="none" w="med" len="med"/>
                      <a:tailEnd type="none" w="med" len="med"/>
                    </a:lnT>
                    <a:lnB w="19050" cap="flat" cmpd="sng" algn="ctr">
                      <a:solidFill>
                        <a:srgbClr val="2498DA"/>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bl>
          </a:graphicData>
        </a:graphic>
      </p:graphicFrame>
      <p:sp>
        <p:nvSpPr>
          <p:cNvPr id="6" name="テキスト ボックス 5"/>
          <p:cNvSpPr txBox="1"/>
          <p:nvPr/>
        </p:nvSpPr>
        <p:spPr>
          <a:xfrm>
            <a:off x="472964" y="1051984"/>
            <a:ext cx="5255172" cy="461665"/>
          </a:xfrm>
          <a:prstGeom prst="rect">
            <a:avLst/>
          </a:prstGeom>
          <a:noFill/>
        </p:spPr>
        <p:txBody>
          <a:bodyPr wrap="square" rtlCol="0">
            <a:spAutoFit/>
          </a:bodyPr>
          <a:lstStyle/>
          <a:p>
            <a:r>
              <a:rPr lang="ja-JP" altLang="en-US" sz="2400" b="1" dirty="0">
                <a:solidFill>
                  <a:srgbClr val="2498DA"/>
                </a:solidFill>
                <a:latin typeface="+mn-ea"/>
                <a:cs typeface="Hiragino Kaku Gothic ProN W6" charset="-128"/>
              </a:rPr>
              <a:t>主な参加費</a:t>
            </a:r>
            <a:endParaRPr kumimoji="1" lang="ja-JP" altLang="en-US" sz="2400" b="1" dirty="0">
              <a:solidFill>
                <a:srgbClr val="2498DA"/>
              </a:solidFill>
              <a:latin typeface="+mn-ea"/>
              <a:cs typeface="Hiragino Kaku Gothic ProN W6" charset="-128"/>
            </a:endParaRPr>
          </a:p>
        </p:txBody>
      </p:sp>
      <p:sp>
        <p:nvSpPr>
          <p:cNvPr id="7" name="テキスト ボックス 6"/>
          <p:cNvSpPr txBox="1"/>
          <p:nvPr/>
        </p:nvSpPr>
        <p:spPr>
          <a:xfrm>
            <a:off x="4961933" y="5284422"/>
            <a:ext cx="2912066" cy="738664"/>
          </a:xfrm>
          <a:prstGeom prst="rect">
            <a:avLst/>
          </a:prstGeom>
          <a:noFill/>
        </p:spPr>
        <p:txBody>
          <a:bodyPr wrap="square" rtlCol="0">
            <a:spAutoFit/>
          </a:bodyPr>
          <a:lstStyle/>
          <a:p>
            <a:r>
              <a:rPr lang="en-US" altLang="ja-JP" sz="1400" dirty="0">
                <a:solidFill>
                  <a:srgbClr val="2498DA"/>
                </a:solidFill>
                <a:latin typeface="+mn-ea"/>
                <a:cs typeface="Hiragino Kaku Gothic ProN W3" charset="-128"/>
              </a:rPr>
              <a:t>[1]</a:t>
            </a:r>
            <a:r>
              <a:rPr lang="ja-JP" altLang="en-US" sz="1400" dirty="0">
                <a:latin typeface="+mn-ea"/>
                <a:cs typeface="Hiragino Kaku Gothic ProN W3" charset="-128"/>
              </a:rPr>
              <a:t>　</a:t>
            </a:r>
            <a:r>
              <a:rPr lang="ja-JP" altLang="en-US" sz="1400" dirty="0">
                <a:solidFill>
                  <a:schemeClr val="tx1">
                    <a:lumMod val="75000"/>
                    <a:lumOff val="25000"/>
                  </a:schemeClr>
                </a:solidFill>
                <a:latin typeface="+mn-ea"/>
                <a:cs typeface="Hiragino Kaku Gothic ProN W3" charset="-128"/>
              </a:rPr>
              <a:t>選考およびマッチング手数料</a:t>
            </a:r>
            <a:endParaRPr lang="en-US" altLang="ja-JP" sz="1400" dirty="0">
              <a:solidFill>
                <a:schemeClr val="tx1">
                  <a:lumMod val="75000"/>
                  <a:lumOff val="25000"/>
                </a:schemeClr>
              </a:solidFill>
              <a:latin typeface="+mn-ea"/>
              <a:cs typeface="Hiragino Kaku Gothic ProN W3" charset="-128"/>
            </a:endParaRPr>
          </a:p>
          <a:p>
            <a:endParaRPr lang="en-US" altLang="ja-JP" sz="1400" dirty="0">
              <a:solidFill>
                <a:schemeClr val="tx1">
                  <a:lumMod val="75000"/>
                  <a:lumOff val="25000"/>
                </a:schemeClr>
              </a:solidFill>
              <a:latin typeface="+mn-ea"/>
              <a:cs typeface="Hiragino Kaku Gothic ProN W3" charset="-128"/>
            </a:endParaRPr>
          </a:p>
          <a:p>
            <a:endParaRPr kumimoji="1" lang="en-US" altLang="ja-JP" sz="1400" dirty="0">
              <a:solidFill>
                <a:schemeClr val="tx1">
                  <a:lumMod val="75000"/>
                  <a:lumOff val="25000"/>
                </a:schemeClr>
              </a:solidFill>
              <a:latin typeface="+mn-ea"/>
              <a:cs typeface="Hiragino Kaku Gothic ProN W3" charset="-128"/>
            </a:endParaRPr>
          </a:p>
        </p:txBody>
      </p:sp>
    </p:spTree>
    <p:extLst>
      <p:ext uri="{BB962C8B-B14F-4D97-AF65-F5344CB8AC3E}">
        <p14:creationId xmlns:p14="http://schemas.microsoft.com/office/powerpoint/2010/main" val="1548939718"/>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F5703EAE-6F21-4879-92F0-A2EF6440CE14}" type="slidenum">
              <a:rPr lang="ja-JP" altLang="en-US" smtClean="0"/>
              <a:pPr/>
              <a:t>21</a:t>
            </a:fld>
            <a:endParaRPr lang="ja-JP" altLang="en-US"/>
          </a:p>
        </p:txBody>
      </p:sp>
      <p:sp>
        <p:nvSpPr>
          <p:cNvPr id="3" name="タイトル 2"/>
          <p:cNvSpPr>
            <a:spLocks noGrp="1"/>
          </p:cNvSpPr>
          <p:nvPr>
            <p:ph type="title"/>
          </p:nvPr>
        </p:nvSpPr>
        <p:spPr/>
        <p:txBody>
          <a:bodyPr/>
          <a:lstStyle/>
          <a:p>
            <a:r>
              <a:rPr lang="ja-JP" altLang="en-US" dirty="0"/>
              <a:t>大学会員校</a:t>
            </a:r>
            <a:endParaRPr kumimoji="1" lang="ja-JP" altLang="en-US" dirty="0"/>
          </a:p>
        </p:txBody>
      </p:sp>
      <p:sp>
        <p:nvSpPr>
          <p:cNvPr id="8" name="コンテンツ プレースホルダー 2"/>
          <p:cNvSpPr txBox="1">
            <a:spLocks/>
          </p:cNvSpPr>
          <p:nvPr/>
        </p:nvSpPr>
        <p:spPr>
          <a:xfrm>
            <a:off x="1797550" y="1544684"/>
            <a:ext cx="2653680" cy="4407542"/>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indent="-264600">
              <a:buClr>
                <a:srgbClr val="2498DA"/>
              </a:buClr>
              <a:buSzPct val="80000"/>
              <a:buFont typeface="Wingdings" charset="2"/>
              <a:buChar char="l"/>
            </a:pPr>
            <a:r>
              <a:rPr lang="ja-JP" altLang="en-US" sz="2000" b="1" dirty="0">
                <a:latin typeface="+mn-ea"/>
                <a:cs typeface="Hiragino Kaku Gothic ProN W6" charset="-128"/>
              </a:rPr>
              <a:t>室蘭工業大学</a:t>
            </a:r>
            <a:endParaRPr lang="en-US" altLang="ja-JP" sz="2000" b="1" dirty="0">
              <a:latin typeface="+mn-ea"/>
              <a:cs typeface="Hiragino Kaku Gothic ProN W6" charset="-128"/>
            </a:endParaRPr>
          </a:p>
          <a:p>
            <a:pPr indent="-264600">
              <a:buClr>
                <a:srgbClr val="2498DA"/>
              </a:buClr>
              <a:buSzPct val="80000"/>
              <a:buFont typeface="Wingdings" charset="2"/>
              <a:buChar char="l"/>
            </a:pPr>
            <a:r>
              <a:rPr lang="ja-JP" altLang="en-US" sz="2000" b="1" dirty="0">
                <a:latin typeface="+mn-ea"/>
                <a:cs typeface="Hiragino Kaku Gothic ProN W6" charset="-128"/>
              </a:rPr>
              <a:t>東北大学</a:t>
            </a:r>
            <a:endParaRPr lang="en-US" altLang="ja-JP" sz="2000" b="1" dirty="0">
              <a:latin typeface="+mn-ea"/>
              <a:cs typeface="Hiragino Kaku Gothic ProN W6" charset="-128"/>
            </a:endParaRPr>
          </a:p>
          <a:p>
            <a:pPr indent="-264600">
              <a:buClr>
                <a:srgbClr val="2498DA"/>
              </a:buClr>
              <a:buSzPct val="80000"/>
              <a:buFont typeface="Wingdings" charset="2"/>
              <a:buChar char="l"/>
            </a:pPr>
            <a:r>
              <a:rPr lang="ja-JP" altLang="en-US" sz="2000" b="1" dirty="0">
                <a:latin typeface="+mn-ea"/>
                <a:cs typeface="Hiragino Kaku Gothic ProN W6" charset="-128"/>
              </a:rPr>
              <a:t>東京大学</a:t>
            </a:r>
            <a:endParaRPr lang="en-US" altLang="ja-JP" sz="2000" b="1" dirty="0">
              <a:latin typeface="+mn-ea"/>
              <a:cs typeface="Hiragino Kaku Gothic ProN W6" charset="-128"/>
            </a:endParaRPr>
          </a:p>
          <a:p>
            <a:pPr indent="-264600">
              <a:buClr>
                <a:srgbClr val="2498DA"/>
              </a:buClr>
              <a:buSzPct val="80000"/>
              <a:buFont typeface="Wingdings" charset="2"/>
              <a:buChar char="l"/>
            </a:pPr>
            <a:r>
              <a:rPr lang="ja-JP" altLang="en-US" sz="2000" b="1" dirty="0">
                <a:latin typeface="+mn-ea"/>
                <a:cs typeface="Hiragino Kaku Gothic ProN W6" charset="-128"/>
              </a:rPr>
              <a:t>東京農工大学</a:t>
            </a:r>
            <a:endParaRPr lang="en-US" altLang="ja-JP" sz="2000" b="1" dirty="0">
              <a:latin typeface="+mn-ea"/>
              <a:cs typeface="Hiragino Kaku Gothic ProN W6" charset="-128"/>
            </a:endParaRPr>
          </a:p>
          <a:p>
            <a:pPr indent="-264600">
              <a:buClr>
                <a:srgbClr val="2498DA"/>
              </a:buClr>
              <a:buSzPct val="80000"/>
              <a:buFont typeface="Wingdings" charset="2"/>
              <a:buChar char="l"/>
            </a:pPr>
            <a:r>
              <a:rPr lang="ja-JP" altLang="en-US" sz="2000" b="1" dirty="0">
                <a:latin typeface="+mn-ea"/>
                <a:cs typeface="Hiragino Kaku Gothic ProN W6" charset="-128"/>
              </a:rPr>
              <a:t>東京工業大学</a:t>
            </a:r>
            <a:endParaRPr lang="en-US" altLang="ja-JP" sz="2000" b="1" dirty="0">
              <a:latin typeface="+mn-ea"/>
              <a:cs typeface="Hiragino Kaku Gothic ProN W6" charset="-128"/>
            </a:endParaRPr>
          </a:p>
          <a:p>
            <a:pPr indent="-264600">
              <a:buClr>
                <a:srgbClr val="2498DA"/>
              </a:buClr>
              <a:buSzPct val="80000"/>
              <a:buFont typeface="Wingdings" charset="2"/>
              <a:buChar char="l"/>
            </a:pPr>
            <a:r>
              <a:rPr lang="ja-JP" altLang="en-US" sz="2000" b="1" dirty="0">
                <a:latin typeface="+mn-ea"/>
                <a:cs typeface="Hiragino Kaku Gothic ProN W6" charset="-128"/>
              </a:rPr>
              <a:t>横浜国立大学</a:t>
            </a:r>
            <a:endParaRPr lang="en-US" altLang="ja-JP" sz="2000" b="1" dirty="0">
              <a:latin typeface="+mn-ea"/>
              <a:cs typeface="Hiragino Kaku Gothic ProN W6" charset="-128"/>
            </a:endParaRPr>
          </a:p>
          <a:p>
            <a:pPr indent="-264600">
              <a:buClr>
                <a:srgbClr val="2498DA"/>
              </a:buClr>
              <a:buSzPct val="80000"/>
              <a:buFont typeface="Wingdings" charset="2"/>
              <a:buChar char="l"/>
            </a:pPr>
            <a:r>
              <a:rPr lang="ja-JP" altLang="en-US" sz="2000" b="1" dirty="0">
                <a:latin typeface="+mn-ea"/>
                <a:cs typeface="Hiragino Kaku Gothic ProN W6" charset="-128"/>
              </a:rPr>
              <a:t>京都大学</a:t>
            </a:r>
            <a:endParaRPr lang="en-US" altLang="ja-JP" sz="2000" b="1" dirty="0">
              <a:latin typeface="+mn-ea"/>
              <a:cs typeface="Hiragino Kaku Gothic ProN W6" charset="-128"/>
            </a:endParaRPr>
          </a:p>
          <a:p>
            <a:pPr indent="-264600">
              <a:buClr>
                <a:srgbClr val="2498DA"/>
              </a:buClr>
              <a:buSzPct val="80000"/>
              <a:buFont typeface="Wingdings" charset="2"/>
              <a:buChar char="l"/>
            </a:pPr>
            <a:r>
              <a:rPr lang="ja-JP" altLang="en-US" sz="2000" b="1" dirty="0">
                <a:latin typeface="+mn-ea"/>
                <a:cs typeface="Hiragino Kaku Gothic ProN W6" charset="-128"/>
              </a:rPr>
              <a:t>大阪大学</a:t>
            </a:r>
            <a:endParaRPr lang="en-US" altLang="ja-JP" sz="2000" b="1" dirty="0">
              <a:latin typeface="+mn-ea"/>
              <a:cs typeface="Hiragino Kaku Gothic ProN W6" charset="-128"/>
            </a:endParaRPr>
          </a:p>
          <a:p>
            <a:pPr indent="-264600">
              <a:buClr>
                <a:srgbClr val="2498DA"/>
              </a:buClr>
              <a:buSzPct val="80000"/>
              <a:buFont typeface="Wingdings" charset="2"/>
              <a:buChar char="l"/>
            </a:pPr>
            <a:r>
              <a:rPr lang="ja-JP" altLang="en-US" sz="2000" b="1" dirty="0">
                <a:latin typeface="+mn-ea"/>
                <a:cs typeface="Hiragino Kaku Gothic ProN W6" charset="-128"/>
              </a:rPr>
              <a:t>岡山大学</a:t>
            </a:r>
            <a:endParaRPr lang="en-US" altLang="ja-JP" sz="2000" b="1" dirty="0">
              <a:latin typeface="+mn-ea"/>
              <a:cs typeface="Hiragino Kaku Gothic ProN W6" charset="-128"/>
            </a:endParaRPr>
          </a:p>
        </p:txBody>
      </p:sp>
      <p:sp>
        <p:nvSpPr>
          <p:cNvPr id="10" name="コンテンツ プレースホルダー 2"/>
          <p:cNvSpPr txBox="1">
            <a:spLocks/>
          </p:cNvSpPr>
          <p:nvPr/>
        </p:nvSpPr>
        <p:spPr>
          <a:xfrm>
            <a:off x="4955222" y="1544684"/>
            <a:ext cx="2648409" cy="4407542"/>
          </a:xfrm>
          <a:prstGeom prst="rect">
            <a:avLst/>
          </a:prstGeom>
        </p:spPr>
        <p:txBody>
          <a:bodyPr vert="horz" lIns="68580" tIns="34290" rIns="68580" bIns="34290" rtlCol="0">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kumimoji="1"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kumimoji="1"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kumimoji="1"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9pPr>
          </a:lstStyle>
          <a:p>
            <a:pPr indent="-270900" fontAlgn="auto">
              <a:buClr>
                <a:srgbClr val="2498DA"/>
              </a:buClr>
              <a:buFont typeface="Wingdings" charset="2"/>
              <a:buChar char="l"/>
            </a:pPr>
            <a:r>
              <a:rPr lang="ja-JP" altLang="en-US" sz="2000" b="1" dirty="0">
                <a:solidFill>
                  <a:schemeClr val="tx1"/>
                </a:solidFill>
                <a:latin typeface="+mn-ea"/>
                <a:cs typeface="Hiragino Kaku Gothic ProN W6" charset="-128"/>
              </a:rPr>
              <a:t>九州大学</a:t>
            </a:r>
            <a:endParaRPr lang="en-US" altLang="ja-JP" sz="2000" b="1" dirty="0">
              <a:solidFill>
                <a:schemeClr val="tx1"/>
              </a:solidFill>
              <a:latin typeface="+mn-ea"/>
              <a:cs typeface="Hiragino Kaku Gothic ProN W6" charset="-128"/>
            </a:endParaRPr>
          </a:p>
          <a:p>
            <a:pPr indent="-270900" fontAlgn="auto">
              <a:buClr>
                <a:srgbClr val="2498DA"/>
              </a:buClr>
              <a:buFont typeface="Wingdings" charset="2"/>
              <a:buChar char="l"/>
            </a:pPr>
            <a:r>
              <a:rPr lang="ja-JP" altLang="en-US" sz="2000" b="1" dirty="0">
                <a:solidFill>
                  <a:schemeClr val="tx1"/>
                </a:solidFill>
                <a:latin typeface="+mn-ea"/>
                <a:cs typeface="Hiragino Kaku Gothic ProN W6" charset="-128"/>
              </a:rPr>
              <a:t>東京都立大学</a:t>
            </a:r>
            <a:endParaRPr lang="en-US" altLang="ja-JP" sz="2000" b="1" dirty="0">
              <a:solidFill>
                <a:schemeClr val="tx1"/>
              </a:solidFill>
              <a:latin typeface="+mn-ea"/>
              <a:cs typeface="Hiragino Kaku Gothic ProN W6" charset="-128"/>
            </a:endParaRPr>
          </a:p>
          <a:p>
            <a:pPr indent="-270900" fontAlgn="auto">
              <a:buClr>
                <a:srgbClr val="2498DA"/>
              </a:buClr>
              <a:buFont typeface="Wingdings" charset="2"/>
              <a:buChar char="l"/>
            </a:pPr>
            <a:r>
              <a:rPr lang="ja-JP" altLang="en-US" sz="2000" b="1" dirty="0">
                <a:solidFill>
                  <a:schemeClr val="tx1"/>
                </a:solidFill>
                <a:latin typeface="+mn-ea"/>
                <a:cs typeface="Hiragino Kaku Gothic ProN W6" charset="-128"/>
              </a:rPr>
              <a:t>慶應義塾大学</a:t>
            </a:r>
            <a:endParaRPr lang="en-US" altLang="ja-JP" sz="2000" b="1" dirty="0">
              <a:solidFill>
                <a:schemeClr val="tx1"/>
              </a:solidFill>
              <a:latin typeface="+mn-ea"/>
              <a:cs typeface="Hiragino Kaku Gothic ProN W6" charset="-128"/>
            </a:endParaRPr>
          </a:p>
          <a:p>
            <a:pPr indent="-270900" fontAlgn="auto">
              <a:buClr>
                <a:srgbClr val="2498DA"/>
              </a:buClr>
              <a:buFont typeface="Wingdings" charset="2"/>
              <a:buChar char="l"/>
            </a:pPr>
            <a:r>
              <a:rPr lang="ja-JP" altLang="en-US" sz="2000" b="1" dirty="0">
                <a:solidFill>
                  <a:schemeClr val="tx1"/>
                </a:solidFill>
                <a:latin typeface="+mn-ea"/>
                <a:cs typeface="Hiragino Kaku Gothic ProN W6" charset="-128"/>
              </a:rPr>
              <a:t>東京都市大学</a:t>
            </a:r>
            <a:endParaRPr lang="en-US" altLang="ja-JP" sz="2000" b="1" dirty="0">
              <a:solidFill>
                <a:schemeClr val="tx1"/>
              </a:solidFill>
              <a:latin typeface="+mn-ea"/>
              <a:cs typeface="Hiragino Kaku Gothic ProN W6" charset="-128"/>
            </a:endParaRPr>
          </a:p>
          <a:p>
            <a:pPr indent="-270900" fontAlgn="auto">
              <a:buClr>
                <a:srgbClr val="2498DA"/>
              </a:buClr>
              <a:buFont typeface="Wingdings" charset="2"/>
              <a:buChar char="l"/>
            </a:pPr>
            <a:r>
              <a:rPr lang="ja-JP" altLang="en-US" sz="2000" b="1" dirty="0">
                <a:solidFill>
                  <a:schemeClr val="tx1"/>
                </a:solidFill>
                <a:latin typeface="+mn-ea"/>
                <a:cs typeface="Hiragino Kaku Gothic ProN W6" charset="-128"/>
              </a:rPr>
              <a:t>東京理科大学</a:t>
            </a:r>
            <a:endParaRPr lang="en-US" altLang="ja-JP" sz="2000" b="1" dirty="0">
              <a:solidFill>
                <a:schemeClr val="tx1"/>
              </a:solidFill>
              <a:latin typeface="+mn-ea"/>
              <a:cs typeface="Hiragino Kaku Gothic ProN W6" charset="-128"/>
            </a:endParaRPr>
          </a:p>
          <a:p>
            <a:pPr indent="-270900" fontAlgn="auto">
              <a:buClr>
                <a:srgbClr val="2498DA"/>
              </a:buClr>
              <a:buFont typeface="Wingdings" charset="2"/>
              <a:buChar char="l"/>
            </a:pPr>
            <a:r>
              <a:rPr lang="ja-JP" altLang="en-US" sz="2000" b="1" dirty="0">
                <a:solidFill>
                  <a:schemeClr val="tx1"/>
                </a:solidFill>
                <a:latin typeface="+mn-ea"/>
                <a:cs typeface="Hiragino Kaku Gothic ProN W6" charset="-128"/>
              </a:rPr>
              <a:t>早稲田大学</a:t>
            </a:r>
            <a:endParaRPr lang="en-US" altLang="ja-JP" sz="2000" b="1" dirty="0">
              <a:solidFill>
                <a:schemeClr val="tx1"/>
              </a:solidFill>
              <a:latin typeface="+mn-ea"/>
              <a:cs typeface="Hiragino Kaku Gothic ProN W6" charset="-128"/>
            </a:endParaRPr>
          </a:p>
          <a:p>
            <a:pPr indent="-270900" fontAlgn="auto">
              <a:buClr>
                <a:srgbClr val="2498DA"/>
              </a:buClr>
              <a:buFont typeface="Wingdings" charset="2"/>
              <a:buChar char="l"/>
            </a:pPr>
            <a:r>
              <a:rPr lang="ja-JP" altLang="en-US" sz="2000" b="1" dirty="0">
                <a:solidFill>
                  <a:schemeClr val="tx1"/>
                </a:solidFill>
                <a:latin typeface="+mn-ea"/>
                <a:cs typeface="Hiragino Kaku Gothic ProN W6" charset="-128"/>
              </a:rPr>
              <a:t>同志社大学</a:t>
            </a:r>
            <a:endParaRPr lang="en-US" altLang="ja-JP" sz="2000" b="1" dirty="0">
              <a:solidFill>
                <a:schemeClr val="tx1"/>
              </a:solidFill>
              <a:latin typeface="+mn-ea"/>
              <a:cs typeface="Hiragino Kaku Gothic ProN W6" charset="-128"/>
            </a:endParaRPr>
          </a:p>
          <a:p>
            <a:pPr indent="-270900" fontAlgn="auto">
              <a:buClr>
                <a:srgbClr val="2498DA"/>
              </a:buClr>
              <a:buFont typeface="Wingdings" charset="2"/>
              <a:buChar char="l"/>
            </a:pPr>
            <a:r>
              <a:rPr lang="ja-JP" altLang="en-US" sz="2000" b="1" dirty="0">
                <a:solidFill>
                  <a:schemeClr val="tx1"/>
                </a:solidFill>
                <a:latin typeface="+mn-ea"/>
                <a:cs typeface="Hiragino Kaku Gothic ProN W6" charset="-128"/>
              </a:rPr>
              <a:t>立命館大学</a:t>
            </a:r>
            <a:endParaRPr lang="en-US" altLang="ja-JP" sz="2000" b="1" dirty="0">
              <a:solidFill>
                <a:schemeClr val="tx1"/>
              </a:solidFill>
              <a:latin typeface="+mn-ea"/>
              <a:cs typeface="Hiragino Kaku Gothic ProN W6" charset="-128"/>
            </a:endParaRPr>
          </a:p>
          <a:p>
            <a:pPr marL="72000" indent="0" fontAlgn="auto">
              <a:buClr>
                <a:srgbClr val="2498DA"/>
              </a:buClr>
              <a:buNone/>
            </a:pPr>
            <a:endParaRPr lang="ja-JP" altLang="en-US" sz="2000" b="1" dirty="0">
              <a:solidFill>
                <a:schemeClr val="tx1"/>
              </a:solidFill>
              <a:latin typeface="+mn-ea"/>
              <a:cs typeface="Hiragino Kaku Gothic ProN W6" charset="-128"/>
            </a:endParaRPr>
          </a:p>
        </p:txBody>
      </p:sp>
    </p:spTree>
    <p:extLst>
      <p:ext uri="{BB962C8B-B14F-4D97-AF65-F5344CB8AC3E}">
        <p14:creationId xmlns:p14="http://schemas.microsoft.com/office/powerpoint/2010/main" val="1814461894"/>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F5703EAE-6F21-4879-92F0-A2EF6440CE14}" type="slidenum">
              <a:rPr lang="ja-JP" altLang="en-US" smtClean="0"/>
              <a:pPr/>
              <a:t>22</a:t>
            </a:fld>
            <a:endParaRPr lang="ja-JP" altLang="en-US"/>
          </a:p>
        </p:txBody>
      </p:sp>
      <p:sp>
        <p:nvSpPr>
          <p:cNvPr id="3" name="タイトル 2"/>
          <p:cNvSpPr>
            <a:spLocks noGrp="1"/>
          </p:cNvSpPr>
          <p:nvPr>
            <p:ph type="title"/>
          </p:nvPr>
        </p:nvSpPr>
        <p:spPr/>
        <p:txBody>
          <a:bodyPr/>
          <a:lstStyle/>
          <a:p>
            <a:r>
              <a:rPr lang="ja-JP" altLang="en-US" dirty="0"/>
              <a:t>その他の費用</a:t>
            </a:r>
            <a:endParaRPr kumimoji="1" lang="ja-JP" altLang="en-US" dirty="0"/>
          </a:p>
        </p:txBody>
      </p:sp>
      <p:sp>
        <p:nvSpPr>
          <p:cNvPr id="6" name="コンテンツ プレースホルダー 2"/>
          <p:cNvSpPr txBox="1">
            <a:spLocks/>
          </p:cNvSpPr>
          <p:nvPr/>
        </p:nvSpPr>
        <p:spPr>
          <a:xfrm>
            <a:off x="908897" y="2168095"/>
            <a:ext cx="7367001" cy="264180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indent="-300600">
              <a:buClr>
                <a:srgbClr val="2498DA"/>
              </a:buClr>
              <a:buSzPct val="85000"/>
              <a:buFont typeface="Wingdings" charset="2"/>
              <a:buChar char="l"/>
            </a:pPr>
            <a:r>
              <a:rPr lang="ja-JP" altLang="en-US" sz="2400" b="1" dirty="0">
                <a:latin typeface="+mn-ea"/>
                <a:cs typeface="Hiragino Kaku Gothic ProN W6" charset="-128"/>
              </a:rPr>
              <a:t>渡航費</a:t>
            </a:r>
            <a:endParaRPr lang="en-US" altLang="ja-JP" sz="2400" b="1" dirty="0">
              <a:latin typeface="+mn-ea"/>
              <a:cs typeface="Hiragino Kaku Gothic ProN W6" charset="-128"/>
            </a:endParaRPr>
          </a:p>
          <a:p>
            <a:pPr indent="-300600">
              <a:buClr>
                <a:srgbClr val="2498DA"/>
              </a:buClr>
              <a:buSzPct val="85000"/>
              <a:buFont typeface="Wingdings" charset="2"/>
              <a:buChar char="l"/>
            </a:pPr>
            <a:r>
              <a:rPr lang="ja-JP" altLang="en-US" sz="2400" b="1" dirty="0">
                <a:latin typeface="+mn-ea"/>
                <a:cs typeface="Hiragino Kaku Gothic ProN W6" charset="-128"/>
              </a:rPr>
              <a:t>海外傷害保険</a:t>
            </a:r>
            <a:r>
              <a:rPr lang="ja-JP" altLang="en-US" sz="2000" dirty="0">
                <a:latin typeface="+mn-ea"/>
              </a:rPr>
              <a:t>（加入必須）</a:t>
            </a:r>
            <a:endParaRPr lang="en-US" altLang="ja-JP" sz="2000" dirty="0">
              <a:latin typeface="+mn-ea"/>
            </a:endParaRPr>
          </a:p>
          <a:p>
            <a:pPr indent="-300600">
              <a:buClr>
                <a:srgbClr val="2498DA"/>
              </a:buClr>
              <a:buSzPct val="85000"/>
              <a:buFont typeface="Wingdings" charset="2"/>
              <a:buChar char="l"/>
            </a:pPr>
            <a:r>
              <a:rPr lang="ja-JP" altLang="en-US" sz="2400" b="1" dirty="0">
                <a:latin typeface="+mn-ea"/>
                <a:cs typeface="Hiragino Kaku Gothic ProN W6" charset="-128"/>
              </a:rPr>
              <a:t>ビザ取得費</a:t>
            </a:r>
            <a:r>
              <a:rPr lang="ja-JP" altLang="en-US" sz="2000" dirty="0">
                <a:latin typeface="+mn-ea"/>
              </a:rPr>
              <a:t>（研修国による）</a:t>
            </a:r>
            <a:br>
              <a:rPr lang="en-US" altLang="ja-JP" sz="2400" dirty="0">
                <a:latin typeface="+mn-ea"/>
              </a:rPr>
            </a:br>
            <a:br>
              <a:rPr lang="en-US" altLang="ja-JP" sz="2400" dirty="0">
                <a:latin typeface="+mn-ea"/>
              </a:rPr>
            </a:br>
            <a:endParaRPr lang="en-US" altLang="ja-JP" sz="2400" dirty="0">
              <a:latin typeface="+mn-ea"/>
            </a:endParaRPr>
          </a:p>
          <a:p>
            <a:pPr indent="-300600">
              <a:buClr>
                <a:srgbClr val="FECE00"/>
              </a:buClr>
              <a:buSzPct val="85000"/>
              <a:buFont typeface="Wingdings" charset="2"/>
              <a:buChar char="l"/>
            </a:pPr>
            <a:r>
              <a:rPr lang="ja-JP" altLang="en-US" sz="2400" b="1" dirty="0">
                <a:latin typeface="+mn-ea"/>
                <a:cs typeface="Hiragino Kaku Gothic ProN W6" charset="-128"/>
              </a:rPr>
              <a:t>滞在費</a:t>
            </a:r>
            <a:r>
              <a:rPr lang="ja-JP" altLang="en-US" sz="2000" dirty="0">
                <a:latin typeface="+mn-ea"/>
              </a:rPr>
              <a:t>（住居費</a:t>
            </a:r>
            <a:r>
              <a:rPr lang="ja-JP" altLang="en-US" sz="2000" spc="-300" dirty="0">
                <a:latin typeface="+mn-ea"/>
              </a:rPr>
              <a:t>，食費、</a:t>
            </a:r>
            <a:r>
              <a:rPr lang="ja-JP" altLang="en-US" sz="2000" dirty="0">
                <a:latin typeface="+mn-ea"/>
              </a:rPr>
              <a:t>交通費等）</a:t>
            </a:r>
            <a:r>
              <a:rPr lang="en-US" altLang="ja-JP" sz="2400" dirty="0"/>
              <a:t>		</a:t>
            </a:r>
            <a:r>
              <a:rPr lang="ja-JP" altLang="en-US" sz="2400" dirty="0"/>
              <a:t>　　　　　　　</a:t>
            </a:r>
          </a:p>
        </p:txBody>
      </p:sp>
      <p:sp>
        <p:nvSpPr>
          <p:cNvPr id="7" name="三角形 6"/>
          <p:cNvSpPr/>
          <p:nvPr/>
        </p:nvSpPr>
        <p:spPr>
          <a:xfrm rot="5400000">
            <a:off x="5396674" y="4212865"/>
            <a:ext cx="355669" cy="324556"/>
          </a:xfrm>
          <a:prstGeom prst="triangle">
            <a:avLst/>
          </a:pr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三角形 8"/>
          <p:cNvSpPr/>
          <p:nvPr/>
        </p:nvSpPr>
        <p:spPr>
          <a:xfrm rot="5400000">
            <a:off x="5396675" y="2618985"/>
            <a:ext cx="355669" cy="324556"/>
          </a:xfrm>
          <a:prstGeom prst="triangle">
            <a:avLst/>
          </a:prstGeom>
          <a:solidFill>
            <a:srgbClr val="2498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p:cNvSpPr txBox="1"/>
          <p:nvPr/>
        </p:nvSpPr>
        <p:spPr>
          <a:xfrm>
            <a:off x="6039115" y="2550430"/>
            <a:ext cx="1739947" cy="461665"/>
          </a:xfrm>
          <a:prstGeom prst="rect">
            <a:avLst/>
          </a:prstGeom>
          <a:noFill/>
        </p:spPr>
        <p:txBody>
          <a:bodyPr wrap="square" rtlCol="0">
            <a:spAutoFit/>
          </a:bodyPr>
          <a:lstStyle/>
          <a:p>
            <a:r>
              <a:rPr kumimoji="1" lang="ja-JP" altLang="en-US" sz="2400" b="1">
                <a:solidFill>
                  <a:srgbClr val="2498DA"/>
                </a:solidFill>
                <a:latin typeface="+mn-ea"/>
                <a:cs typeface="Hiragino Kaku Gothic ProN W6" charset="-128"/>
              </a:rPr>
              <a:t>自己負担</a:t>
            </a:r>
          </a:p>
        </p:txBody>
      </p:sp>
      <p:sp>
        <p:nvSpPr>
          <p:cNvPr id="11" name="テキスト ボックス 10"/>
          <p:cNvSpPr txBox="1"/>
          <p:nvPr/>
        </p:nvSpPr>
        <p:spPr>
          <a:xfrm>
            <a:off x="6045269" y="4197308"/>
            <a:ext cx="2704442" cy="461665"/>
          </a:xfrm>
          <a:prstGeom prst="rect">
            <a:avLst/>
          </a:prstGeom>
          <a:noFill/>
        </p:spPr>
        <p:txBody>
          <a:bodyPr wrap="square" rtlCol="0">
            <a:spAutoFit/>
          </a:bodyPr>
          <a:lstStyle/>
          <a:p>
            <a:r>
              <a:rPr kumimoji="1" lang="ja-JP" altLang="en-US" sz="2400" b="1" dirty="0">
                <a:solidFill>
                  <a:srgbClr val="FFB900"/>
                </a:solidFill>
                <a:latin typeface="+mn-ea"/>
                <a:cs typeface="Hiragino Kaku Gothic ProN W6" charset="-128"/>
              </a:rPr>
              <a:t>受入</a:t>
            </a:r>
            <a:r>
              <a:rPr lang="ja-JP" altLang="en-US" sz="2400" b="1" dirty="0">
                <a:solidFill>
                  <a:srgbClr val="FFB900"/>
                </a:solidFill>
                <a:latin typeface="+mn-ea"/>
                <a:cs typeface="Hiragino Kaku Gothic ProN W6" charset="-128"/>
              </a:rPr>
              <a:t>機関</a:t>
            </a:r>
            <a:r>
              <a:rPr kumimoji="1" lang="ja-JP" altLang="en-US" sz="2400" b="1" dirty="0">
                <a:solidFill>
                  <a:srgbClr val="FFB900"/>
                </a:solidFill>
                <a:latin typeface="+mn-ea"/>
                <a:cs typeface="Hiragino Kaku Gothic ProN W6" charset="-128"/>
              </a:rPr>
              <a:t>が負担</a:t>
            </a:r>
          </a:p>
        </p:txBody>
      </p:sp>
    </p:spTree>
    <p:extLst>
      <p:ext uri="{BB962C8B-B14F-4D97-AF65-F5344CB8AC3E}">
        <p14:creationId xmlns:p14="http://schemas.microsoft.com/office/powerpoint/2010/main" val="312454453"/>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4" name="グループ化 63">
            <a:extLst>
              <a:ext uri="{FF2B5EF4-FFF2-40B4-BE49-F238E27FC236}">
                <a16:creationId xmlns:a16="http://schemas.microsoft.com/office/drawing/2014/main" id="{F64E098D-2C10-4C0E-90D7-3B0EC0C5BF89}"/>
              </a:ext>
            </a:extLst>
          </p:cNvPr>
          <p:cNvGrpSpPr/>
          <p:nvPr/>
        </p:nvGrpSpPr>
        <p:grpSpPr>
          <a:xfrm>
            <a:off x="5478955" y="1409529"/>
            <a:ext cx="605147" cy="4431979"/>
            <a:chOff x="4965737" y="1933276"/>
            <a:chExt cx="605147" cy="4431979"/>
          </a:xfrm>
        </p:grpSpPr>
        <p:cxnSp>
          <p:nvCxnSpPr>
            <p:cNvPr id="44" name="直線コネクタ 43">
              <a:extLst>
                <a:ext uri="{FF2B5EF4-FFF2-40B4-BE49-F238E27FC236}">
                  <a16:creationId xmlns:a16="http://schemas.microsoft.com/office/drawing/2014/main" id="{3E496229-2DEE-4F22-9E69-B1AF31D4959F}"/>
                </a:ext>
              </a:extLst>
            </p:cNvPr>
            <p:cNvCxnSpPr>
              <a:cxnSpLocks/>
            </p:cNvCxnSpPr>
            <p:nvPr/>
          </p:nvCxnSpPr>
          <p:spPr>
            <a:xfrm>
              <a:off x="5244495" y="2174171"/>
              <a:ext cx="0" cy="4191084"/>
            </a:xfrm>
            <a:prstGeom prst="line">
              <a:avLst/>
            </a:prstGeom>
            <a:ln w="12700">
              <a:solidFill>
                <a:srgbClr val="FECE00"/>
              </a:solidFill>
            </a:ln>
          </p:spPr>
          <p:style>
            <a:lnRef idx="1">
              <a:schemeClr val="accent1"/>
            </a:lnRef>
            <a:fillRef idx="0">
              <a:schemeClr val="accent1"/>
            </a:fillRef>
            <a:effectRef idx="0">
              <a:schemeClr val="accent1"/>
            </a:effectRef>
            <a:fontRef idx="minor">
              <a:schemeClr val="tx1"/>
            </a:fontRef>
          </p:style>
        </p:cxnSp>
        <p:sp>
          <p:nvSpPr>
            <p:cNvPr id="51" name="円/楕円 14">
              <a:extLst>
                <a:ext uri="{FF2B5EF4-FFF2-40B4-BE49-F238E27FC236}">
                  <a16:creationId xmlns:a16="http://schemas.microsoft.com/office/drawing/2014/main" id="{5928DE28-8306-4F2B-AA8D-572AC4713EF9}"/>
                </a:ext>
              </a:extLst>
            </p:cNvPr>
            <p:cNvSpPr/>
            <p:nvPr/>
          </p:nvSpPr>
          <p:spPr>
            <a:xfrm>
              <a:off x="4966628" y="4181646"/>
              <a:ext cx="540000" cy="540000"/>
            </a:xfrm>
            <a:prstGeom prst="ellipse">
              <a:avLst/>
            </a:prstGeom>
            <a:solidFill>
              <a:srgbClr val="FECE00"/>
            </a:solidFill>
            <a:ln>
              <a:noFill/>
            </a:ln>
          </p:spPr>
          <p:style>
            <a:lnRef idx="2">
              <a:schemeClr val="accent1">
                <a:shade val="50000"/>
              </a:schemeClr>
            </a:lnRef>
            <a:fillRef idx="1">
              <a:schemeClr val="accent1"/>
            </a:fillRef>
            <a:effectRef idx="0">
              <a:schemeClr val="accent1"/>
            </a:effectRef>
            <a:fontRef idx="minor">
              <a:schemeClr val="lt1"/>
            </a:fontRef>
          </p:style>
          <p:txBody>
            <a:bodyPr bIns="72000" rtlCol="0" anchor="ctr"/>
            <a:lstStyle/>
            <a:p>
              <a:pPr algn="ctr"/>
              <a:endParaRPr kumimoji="1" lang="ja-JP" altLang="en-US" dirty="0">
                <a:latin typeface="Futura Medium" panose="020B0602020204020303" pitchFamily="34" charset="-79"/>
                <a:ea typeface="Helvetica" charset="0"/>
                <a:cs typeface="Futura Medium" panose="020B0602020204020303" pitchFamily="34" charset="-79"/>
              </a:endParaRPr>
            </a:p>
          </p:txBody>
        </p:sp>
        <p:sp>
          <p:nvSpPr>
            <p:cNvPr id="52" name="円/楕円 14">
              <a:extLst>
                <a:ext uri="{FF2B5EF4-FFF2-40B4-BE49-F238E27FC236}">
                  <a16:creationId xmlns:a16="http://schemas.microsoft.com/office/drawing/2014/main" id="{D7D2824B-86C5-4F9F-8011-0D04B8A82792}"/>
                </a:ext>
              </a:extLst>
            </p:cNvPr>
            <p:cNvSpPr/>
            <p:nvPr/>
          </p:nvSpPr>
          <p:spPr>
            <a:xfrm>
              <a:off x="4965737" y="1933276"/>
              <a:ext cx="540000" cy="540000"/>
            </a:xfrm>
            <a:prstGeom prst="ellipse">
              <a:avLst/>
            </a:prstGeom>
            <a:solidFill>
              <a:srgbClr val="FECE00"/>
            </a:solidFill>
            <a:ln>
              <a:noFill/>
            </a:ln>
          </p:spPr>
          <p:style>
            <a:lnRef idx="2">
              <a:schemeClr val="accent1">
                <a:shade val="50000"/>
              </a:schemeClr>
            </a:lnRef>
            <a:fillRef idx="1">
              <a:schemeClr val="accent1"/>
            </a:fillRef>
            <a:effectRef idx="0">
              <a:schemeClr val="accent1"/>
            </a:effectRef>
            <a:fontRef idx="minor">
              <a:schemeClr val="lt1"/>
            </a:fontRef>
          </p:style>
          <p:txBody>
            <a:bodyPr bIns="72000" rtlCol="0" anchor="ctr"/>
            <a:lstStyle/>
            <a:p>
              <a:pPr algn="ctr"/>
              <a:endParaRPr kumimoji="1" lang="ja-JP" altLang="en-US" dirty="0">
                <a:latin typeface="Futura Medium" panose="020B0602020204020303" pitchFamily="34" charset="-79"/>
                <a:ea typeface="Helvetica" charset="0"/>
                <a:cs typeface="Futura Medium" panose="020B0602020204020303" pitchFamily="34" charset="-79"/>
              </a:endParaRPr>
            </a:p>
          </p:txBody>
        </p:sp>
        <p:sp>
          <p:nvSpPr>
            <p:cNvPr id="54" name="テキスト ボックス 53">
              <a:extLst>
                <a:ext uri="{FF2B5EF4-FFF2-40B4-BE49-F238E27FC236}">
                  <a16:creationId xmlns:a16="http://schemas.microsoft.com/office/drawing/2014/main" id="{4AD50C31-CAE3-47BC-AF82-F12C965F518B}"/>
                </a:ext>
              </a:extLst>
            </p:cNvPr>
            <p:cNvSpPr txBox="1"/>
            <p:nvPr/>
          </p:nvSpPr>
          <p:spPr>
            <a:xfrm>
              <a:off x="4978128" y="2075849"/>
              <a:ext cx="558166" cy="369332"/>
            </a:xfrm>
            <a:prstGeom prst="rect">
              <a:avLst/>
            </a:prstGeom>
            <a:noFill/>
          </p:spPr>
          <p:txBody>
            <a:bodyPr wrap="square" rtlCol="0">
              <a:spAutoFit/>
            </a:bodyPr>
            <a:lstStyle/>
            <a:p>
              <a:r>
                <a:rPr kumimoji="1" lang="en-US" altLang="ja-JP" b="1" dirty="0">
                  <a:solidFill>
                    <a:schemeClr val="bg1"/>
                  </a:solidFill>
                  <a:latin typeface="Futura Std Book" panose="020B0502020204020303" pitchFamily="34" charset="0"/>
                  <a:cs typeface="Futura Medium" panose="020B0602020204020303"/>
                </a:rPr>
                <a:t>2</a:t>
              </a:r>
              <a:r>
                <a:rPr kumimoji="1" lang="ja-JP" altLang="en-US" b="1" dirty="0">
                  <a:solidFill>
                    <a:schemeClr val="bg1"/>
                  </a:solidFill>
                  <a:latin typeface="+mn-ea"/>
                  <a:cs typeface="Futura Medium" panose="020B0602020204020303"/>
                </a:rPr>
                <a:t>月</a:t>
              </a:r>
            </a:p>
          </p:txBody>
        </p:sp>
        <p:sp>
          <p:nvSpPr>
            <p:cNvPr id="56" name="円/楕円 14">
              <a:extLst>
                <a:ext uri="{FF2B5EF4-FFF2-40B4-BE49-F238E27FC236}">
                  <a16:creationId xmlns:a16="http://schemas.microsoft.com/office/drawing/2014/main" id="{255BD1C0-B09E-48AA-B281-CE382FBBCB10}"/>
                </a:ext>
              </a:extLst>
            </p:cNvPr>
            <p:cNvSpPr/>
            <p:nvPr/>
          </p:nvSpPr>
          <p:spPr>
            <a:xfrm>
              <a:off x="4966628" y="3053407"/>
              <a:ext cx="540000" cy="540000"/>
            </a:xfrm>
            <a:prstGeom prst="ellipse">
              <a:avLst/>
            </a:prstGeom>
            <a:solidFill>
              <a:srgbClr val="FECE00"/>
            </a:solidFill>
            <a:ln>
              <a:noFill/>
            </a:ln>
          </p:spPr>
          <p:style>
            <a:lnRef idx="2">
              <a:schemeClr val="accent1">
                <a:shade val="50000"/>
              </a:schemeClr>
            </a:lnRef>
            <a:fillRef idx="1">
              <a:schemeClr val="accent1"/>
            </a:fillRef>
            <a:effectRef idx="0">
              <a:schemeClr val="accent1"/>
            </a:effectRef>
            <a:fontRef idx="minor">
              <a:schemeClr val="lt1"/>
            </a:fontRef>
          </p:style>
          <p:txBody>
            <a:bodyPr bIns="72000" rtlCol="0" anchor="ctr"/>
            <a:lstStyle/>
            <a:p>
              <a:pPr algn="ctr"/>
              <a:endParaRPr kumimoji="1" lang="ja-JP" altLang="en-US" dirty="0">
                <a:latin typeface="Futura Medium" panose="020B0602020204020303" pitchFamily="34" charset="-79"/>
                <a:ea typeface="Helvetica" charset="0"/>
                <a:cs typeface="Futura Medium" panose="020B0602020204020303" pitchFamily="34" charset="-79"/>
              </a:endParaRPr>
            </a:p>
          </p:txBody>
        </p:sp>
        <p:sp>
          <p:nvSpPr>
            <p:cNvPr id="57" name="テキスト ボックス 56">
              <a:extLst>
                <a:ext uri="{FF2B5EF4-FFF2-40B4-BE49-F238E27FC236}">
                  <a16:creationId xmlns:a16="http://schemas.microsoft.com/office/drawing/2014/main" id="{7C2A9C15-55D8-49E3-AEB0-CE17E6E7A14A}"/>
                </a:ext>
              </a:extLst>
            </p:cNvPr>
            <p:cNvSpPr txBox="1"/>
            <p:nvPr/>
          </p:nvSpPr>
          <p:spPr>
            <a:xfrm>
              <a:off x="5012718" y="3147242"/>
              <a:ext cx="558166" cy="369332"/>
            </a:xfrm>
            <a:prstGeom prst="rect">
              <a:avLst/>
            </a:prstGeom>
            <a:noFill/>
          </p:spPr>
          <p:txBody>
            <a:bodyPr wrap="square" rtlCol="0">
              <a:spAutoFit/>
            </a:bodyPr>
            <a:lstStyle/>
            <a:p>
              <a:r>
                <a:rPr kumimoji="1" lang="en-US" altLang="ja-JP" b="1" dirty="0">
                  <a:solidFill>
                    <a:schemeClr val="bg1"/>
                  </a:solidFill>
                  <a:latin typeface="+mn-ea"/>
                  <a:cs typeface="Futura Medium" panose="020B0602020204020303"/>
                </a:rPr>
                <a:t>4</a:t>
              </a:r>
              <a:r>
                <a:rPr kumimoji="1" lang="ja-JP" altLang="en-US" b="1" dirty="0">
                  <a:solidFill>
                    <a:schemeClr val="bg1"/>
                  </a:solidFill>
                  <a:latin typeface="+mn-ea"/>
                  <a:cs typeface="Futura Medium" panose="020B0602020204020303"/>
                </a:rPr>
                <a:t>月</a:t>
              </a:r>
            </a:p>
          </p:txBody>
        </p:sp>
      </p:grpSp>
      <p:sp>
        <p:nvSpPr>
          <p:cNvPr id="45" name="正方形/長方形 44">
            <a:extLst>
              <a:ext uri="{FF2B5EF4-FFF2-40B4-BE49-F238E27FC236}">
                <a16:creationId xmlns:a16="http://schemas.microsoft.com/office/drawing/2014/main" id="{01220447-884B-4D26-98C7-E32CA265372A}"/>
              </a:ext>
            </a:extLst>
          </p:cNvPr>
          <p:cNvSpPr/>
          <p:nvPr/>
        </p:nvSpPr>
        <p:spPr>
          <a:xfrm>
            <a:off x="6201144" y="1474703"/>
            <a:ext cx="1845172" cy="1928572"/>
          </a:xfrm>
          <a:prstGeom prst="rect">
            <a:avLst/>
          </a:prstGeom>
          <a:gradFill>
            <a:gsLst>
              <a:gs pos="0">
                <a:srgbClr val="185FAE"/>
              </a:gs>
              <a:gs pos="52000">
                <a:srgbClr val="2498DA"/>
              </a:gs>
              <a:gs pos="100000">
                <a:srgbClr val="3EB4A8"/>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bIns="72000" rtlCol="0" anchor="ctr"/>
          <a:lstStyle/>
          <a:p>
            <a:pPr algn="ctr"/>
            <a:endParaRPr lang="en-US" altLang="ja-JP" b="1" dirty="0">
              <a:latin typeface="+mn-ea"/>
              <a:cs typeface="Hiragino Kaku Gothic ProN W6" charset="-128"/>
            </a:endParaRPr>
          </a:p>
        </p:txBody>
      </p:sp>
      <p:sp>
        <p:nvSpPr>
          <p:cNvPr id="2" name="スライド番号プレースホルダー 1"/>
          <p:cNvSpPr>
            <a:spLocks noGrp="1"/>
          </p:cNvSpPr>
          <p:nvPr>
            <p:ph type="sldNum" sz="quarter" idx="12"/>
          </p:nvPr>
        </p:nvSpPr>
        <p:spPr>
          <a:xfrm>
            <a:off x="6851962" y="6368951"/>
            <a:ext cx="2057400" cy="365125"/>
          </a:xfrm>
        </p:spPr>
        <p:txBody>
          <a:bodyPr/>
          <a:lstStyle/>
          <a:p>
            <a:fld id="{F5703EAE-6F21-4879-92F0-A2EF6440CE14}" type="slidenum">
              <a:rPr lang="ja-JP" altLang="en-US" smtClean="0"/>
              <a:pPr/>
              <a:t>23</a:t>
            </a:fld>
            <a:endParaRPr lang="ja-JP" altLang="en-US"/>
          </a:p>
        </p:txBody>
      </p:sp>
      <p:sp>
        <p:nvSpPr>
          <p:cNvPr id="4" name="正方形/長方形 3"/>
          <p:cNvSpPr/>
          <p:nvPr/>
        </p:nvSpPr>
        <p:spPr>
          <a:xfrm>
            <a:off x="2165171" y="4464802"/>
            <a:ext cx="1850247" cy="699247"/>
          </a:xfrm>
          <a:prstGeom prst="rect">
            <a:avLst/>
          </a:prstGeom>
          <a:gradFill>
            <a:gsLst>
              <a:gs pos="0">
                <a:srgbClr val="185FAE"/>
              </a:gs>
              <a:gs pos="52000">
                <a:srgbClr val="2498DA"/>
              </a:gs>
              <a:gs pos="100000">
                <a:srgbClr val="3EB4A8"/>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bIns="72000" rtlCol="0" anchor="ctr"/>
          <a:lstStyle/>
          <a:p>
            <a:pPr algn="ctr"/>
            <a:r>
              <a:rPr lang="ja-JP" altLang="en-US" b="1" dirty="0">
                <a:latin typeface="+mn-ea"/>
                <a:cs typeface="Hiragino Kaku Gothic ProN W6" charset="-128"/>
              </a:rPr>
              <a:t>面談</a:t>
            </a:r>
            <a:endParaRPr kumimoji="1" lang="ja-JP" altLang="en-US" b="1" dirty="0">
              <a:latin typeface="+mn-ea"/>
              <a:cs typeface="Hiragino Kaku Gothic ProN W6" charset="-128"/>
            </a:endParaRPr>
          </a:p>
        </p:txBody>
      </p:sp>
      <p:sp>
        <p:nvSpPr>
          <p:cNvPr id="8" name="正方形/長方形 7"/>
          <p:cNvSpPr/>
          <p:nvPr/>
        </p:nvSpPr>
        <p:spPr>
          <a:xfrm>
            <a:off x="6201144" y="3804563"/>
            <a:ext cx="1794047" cy="844706"/>
          </a:xfrm>
          <a:prstGeom prst="rect">
            <a:avLst/>
          </a:prstGeom>
          <a:gradFill>
            <a:gsLst>
              <a:gs pos="0">
                <a:srgbClr val="185FAE"/>
              </a:gs>
              <a:gs pos="52000">
                <a:srgbClr val="2498DA"/>
              </a:gs>
              <a:gs pos="100000">
                <a:srgbClr val="3EB4A8"/>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bIns="72000" rtlCol="0" anchor="ctr"/>
          <a:lstStyle/>
          <a:p>
            <a:pPr algn="ctr"/>
            <a:r>
              <a:rPr kumimoji="1" lang="ja-JP" altLang="en-US" b="1" dirty="0">
                <a:latin typeface="+mn-ea"/>
                <a:cs typeface="Hiragino Kaku Gothic ProN W6" charset="-128"/>
              </a:rPr>
              <a:t>派遣準備会</a:t>
            </a:r>
            <a:endParaRPr kumimoji="1" lang="en-US" altLang="ja-JP" b="1" dirty="0">
              <a:latin typeface="+mn-ea"/>
              <a:cs typeface="Hiragino Kaku Gothic ProN W6" charset="-128"/>
            </a:endParaRPr>
          </a:p>
          <a:p>
            <a:pPr algn="ctr"/>
            <a:r>
              <a:rPr kumimoji="1" lang="ja-JP" altLang="en-US" sz="1600" b="1" dirty="0">
                <a:latin typeface="+mn-ea"/>
                <a:cs typeface="Hiragino Kaku Gothic ProN W6" charset="-128"/>
              </a:rPr>
              <a:t>（研修前準備）</a:t>
            </a:r>
            <a:endParaRPr kumimoji="1" lang="ja-JP" altLang="en-US" b="1" dirty="0">
              <a:latin typeface="+mn-ea"/>
              <a:cs typeface="Hiragino Kaku Gothic ProN W6" charset="-128"/>
            </a:endParaRPr>
          </a:p>
        </p:txBody>
      </p:sp>
      <p:sp>
        <p:nvSpPr>
          <p:cNvPr id="10" name="正方形/長方形 9"/>
          <p:cNvSpPr/>
          <p:nvPr/>
        </p:nvSpPr>
        <p:spPr>
          <a:xfrm>
            <a:off x="6193447" y="4719043"/>
            <a:ext cx="1801744" cy="1174717"/>
          </a:xfrm>
          <a:prstGeom prst="rect">
            <a:avLst/>
          </a:prstGeom>
          <a:gradFill>
            <a:gsLst>
              <a:gs pos="0">
                <a:srgbClr val="185FAE"/>
              </a:gs>
              <a:gs pos="52000">
                <a:srgbClr val="2498DA"/>
              </a:gs>
              <a:gs pos="100000">
                <a:srgbClr val="3EB4A8"/>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bIns="72000" rtlCol="0" anchor="ctr"/>
          <a:lstStyle/>
          <a:p>
            <a:pPr algn="ctr"/>
            <a:r>
              <a:rPr kumimoji="1" lang="ja-JP" altLang="en-US" b="1" dirty="0">
                <a:latin typeface="+mn-ea"/>
                <a:cs typeface="Hiragino Kaku Gothic ProN W6" charset="-128"/>
              </a:rPr>
              <a:t>研修開始</a:t>
            </a:r>
            <a:endParaRPr kumimoji="1" lang="en-US" altLang="ja-JP" b="1" dirty="0">
              <a:latin typeface="+mn-ea"/>
              <a:cs typeface="Hiragino Kaku Gothic ProN W6" charset="-128"/>
            </a:endParaRPr>
          </a:p>
        </p:txBody>
      </p:sp>
      <p:sp>
        <p:nvSpPr>
          <p:cNvPr id="16" name="正方形/長方形 15">
            <a:extLst>
              <a:ext uri="{FF2B5EF4-FFF2-40B4-BE49-F238E27FC236}">
                <a16:creationId xmlns:a16="http://schemas.microsoft.com/office/drawing/2014/main" id="{EAFD5111-82DD-4A3E-8F48-16F6238E6A1B}"/>
              </a:ext>
            </a:extLst>
          </p:cNvPr>
          <p:cNvSpPr/>
          <p:nvPr/>
        </p:nvSpPr>
        <p:spPr>
          <a:xfrm>
            <a:off x="2165171" y="1517118"/>
            <a:ext cx="1850247" cy="1103350"/>
          </a:xfrm>
          <a:prstGeom prst="rect">
            <a:avLst/>
          </a:prstGeom>
          <a:gradFill>
            <a:gsLst>
              <a:gs pos="0">
                <a:srgbClr val="185FAE"/>
              </a:gs>
              <a:gs pos="52000">
                <a:srgbClr val="2498DA"/>
              </a:gs>
              <a:gs pos="100000">
                <a:srgbClr val="3EB4A8"/>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bIns="72000" rtlCol="0" anchor="ctr"/>
          <a:lstStyle/>
          <a:p>
            <a:pPr algn="ctr"/>
            <a:r>
              <a:rPr lang="ja-JP" altLang="en-US" b="1" dirty="0">
                <a:latin typeface="+mn-ea"/>
                <a:cs typeface="Hiragino Kaku Gothic ProN W6" charset="-128"/>
              </a:rPr>
              <a:t>説明会</a:t>
            </a:r>
            <a:endParaRPr lang="en-US" altLang="ja-JP" b="1" dirty="0">
              <a:latin typeface="+mn-ea"/>
              <a:cs typeface="Hiragino Kaku Gothic ProN W6" charset="-128"/>
            </a:endParaRPr>
          </a:p>
        </p:txBody>
      </p:sp>
      <p:sp>
        <p:nvSpPr>
          <p:cNvPr id="18" name="正方形/長方形 17">
            <a:extLst>
              <a:ext uri="{FF2B5EF4-FFF2-40B4-BE49-F238E27FC236}">
                <a16:creationId xmlns:a16="http://schemas.microsoft.com/office/drawing/2014/main" id="{8459285D-1CF7-436A-BF69-E8CF09372BF8}"/>
              </a:ext>
            </a:extLst>
          </p:cNvPr>
          <p:cNvSpPr/>
          <p:nvPr/>
        </p:nvSpPr>
        <p:spPr>
          <a:xfrm>
            <a:off x="2165171" y="2718162"/>
            <a:ext cx="1850247" cy="1185184"/>
          </a:xfrm>
          <a:prstGeom prst="rect">
            <a:avLst/>
          </a:prstGeom>
          <a:gradFill>
            <a:gsLst>
              <a:gs pos="0">
                <a:srgbClr val="185FAE"/>
              </a:gs>
              <a:gs pos="52000">
                <a:srgbClr val="2498DA"/>
              </a:gs>
              <a:gs pos="100000">
                <a:srgbClr val="3EB4A8"/>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bIns="72000" rtlCol="0" anchor="ctr"/>
          <a:lstStyle/>
          <a:p>
            <a:pPr algn="ctr"/>
            <a:r>
              <a:rPr lang="ja-JP" altLang="en-US" b="1">
                <a:latin typeface="+mn-ea"/>
                <a:cs typeface="Hiragino Kaku Gothic ProN W6" charset="-128"/>
              </a:rPr>
              <a:t>応 募</a:t>
            </a:r>
            <a:endParaRPr kumimoji="1" lang="ja-JP" altLang="en-US" b="1" dirty="0">
              <a:latin typeface="+mn-ea"/>
              <a:cs typeface="Hiragino Kaku Gothic ProN W6" charset="-128"/>
            </a:endParaRPr>
          </a:p>
        </p:txBody>
      </p:sp>
      <p:grpSp>
        <p:nvGrpSpPr>
          <p:cNvPr id="62" name="グループ化 61">
            <a:extLst>
              <a:ext uri="{FF2B5EF4-FFF2-40B4-BE49-F238E27FC236}">
                <a16:creationId xmlns:a16="http://schemas.microsoft.com/office/drawing/2014/main" id="{48636FE8-84AF-4CAD-BD96-B011029D1AF8}"/>
              </a:ext>
            </a:extLst>
          </p:cNvPr>
          <p:cNvGrpSpPr/>
          <p:nvPr/>
        </p:nvGrpSpPr>
        <p:grpSpPr>
          <a:xfrm>
            <a:off x="1296021" y="1388421"/>
            <a:ext cx="631066" cy="4547754"/>
            <a:chOff x="978724" y="1817501"/>
            <a:chExt cx="631066" cy="4547754"/>
          </a:xfrm>
        </p:grpSpPr>
        <p:cxnSp>
          <p:nvCxnSpPr>
            <p:cNvPr id="40" name="直線コネクタ 39">
              <a:extLst>
                <a:ext uri="{FF2B5EF4-FFF2-40B4-BE49-F238E27FC236}">
                  <a16:creationId xmlns:a16="http://schemas.microsoft.com/office/drawing/2014/main" id="{DCD6A9AF-C63A-4676-8679-D05332DAA2B3}"/>
                </a:ext>
              </a:extLst>
            </p:cNvPr>
            <p:cNvCxnSpPr>
              <a:cxnSpLocks/>
            </p:cNvCxnSpPr>
            <p:nvPr/>
          </p:nvCxnSpPr>
          <p:spPr>
            <a:xfrm>
              <a:off x="1273046" y="2087501"/>
              <a:ext cx="0" cy="4277754"/>
            </a:xfrm>
            <a:prstGeom prst="line">
              <a:avLst/>
            </a:prstGeom>
            <a:ln w="12700">
              <a:solidFill>
                <a:srgbClr val="FECE00"/>
              </a:solidFill>
            </a:ln>
          </p:spPr>
          <p:style>
            <a:lnRef idx="1">
              <a:schemeClr val="accent1"/>
            </a:lnRef>
            <a:fillRef idx="0">
              <a:schemeClr val="accent1"/>
            </a:fillRef>
            <a:effectRef idx="0">
              <a:schemeClr val="accent1"/>
            </a:effectRef>
            <a:fontRef idx="minor">
              <a:schemeClr val="tx1"/>
            </a:fontRef>
          </p:style>
        </p:cxnSp>
        <p:sp>
          <p:nvSpPr>
            <p:cNvPr id="38" name="円/楕円 14">
              <a:extLst>
                <a:ext uri="{FF2B5EF4-FFF2-40B4-BE49-F238E27FC236}">
                  <a16:creationId xmlns:a16="http://schemas.microsoft.com/office/drawing/2014/main" id="{06DCB9E5-D20E-41BE-8DB1-C4C2FFE1E640}"/>
                </a:ext>
              </a:extLst>
            </p:cNvPr>
            <p:cNvSpPr/>
            <p:nvPr/>
          </p:nvSpPr>
          <p:spPr>
            <a:xfrm>
              <a:off x="1015371" y="5328912"/>
              <a:ext cx="540000" cy="540000"/>
            </a:xfrm>
            <a:prstGeom prst="ellipse">
              <a:avLst/>
            </a:prstGeom>
            <a:solidFill>
              <a:srgbClr val="FECE00"/>
            </a:solidFill>
            <a:ln>
              <a:noFill/>
            </a:ln>
          </p:spPr>
          <p:style>
            <a:lnRef idx="2">
              <a:schemeClr val="accent1">
                <a:shade val="50000"/>
              </a:schemeClr>
            </a:lnRef>
            <a:fillRef idx="1">
              <a:schemeClr val="accent1"/>
            </a:fillRef>
            <a:effectRef idx="0">
              <a:schemeClr val="accent1"/>
            </a:effectRef>
            <a:fontRef idx="minor">
              <a:schemeClr val="lt1"/>
            </a:fontRef>
          </p:style>
          <p:txBody>
            <a:bodyPr bIns="72000" rtlCol="0" anchor="ctr"/>
            <a:lstStyle/>
            <a:p>
              <a:pPr algn="ctr"/>
              <a:endParaRPr kumimoji="1" lang="ja-JP" altLang="en-US" dirty="0">
                <a:latin typeface="Futura Medium" panose="020B0602020204020303" pitchFamily="34" charset="-79"/>
                <a:ea typeface="Helvetica" charset="0"/>
                <a:cs typeface="Futura Medium" panose="020B0602020204020303" pitchFamily="34" charset="-79"/>
              </a:endParaRPr>
            </a:p>
          </p:txBody>
        </p:sp>
        <p:sp>
          <p:nvSpPr>
            <p:cNvPr id="36" name="円/楕円 14">
              <a:extLst>
                <a:ext uri="{FF2B5EF4-FFF2-40B4-BE49-F238E27FC236}">
                  <a16:creationId xmlns:a16="http://schemas.microsoft.com/office/drawing/2014/main" id="{53319728-E298-4F26-81DF-D8EE2F0AC588}"/>
                </a:ext>
              </a:extLst>
            </p:cNvPr>
            <p:cNvSpPr/>
            <p:nvPr/>
          </p:nvSpPr>
          <p:spPr>
            <a:xfrm>
              <a:off x="1016427" y="4673169"/>
              <a:ext cx="540000" cy="540000"/>
            </a:xfrm>
            <a:prstGeom prst="ellipse">
              <a:avLst/>
            </a:prstGeom>
            <a:solidFill>
              <a:srgbClr val="FECE00"/>
            </a:solidFill>
            <a:ln>
              <a:noFill/>
            </a:ln>
          </p:spPr>
          <p:style>
            <a:lnRef idx="2">
              <a:schemeClr val="accent1">
                <a:shade val="50000"/>
              </a:schemeClr>
            </a:lnRef>
            <a:fillRef idx="1">
              <a:schemeClr val="accent1"/>
            </a:fillRef>
            <a:effectRef idx="0">
              <a:schemeClr val="accent1"/>
            </a:effectRef>
            <a:fontRef idx="minor">
              <a:schemeClr val="lt1"/>
            </a:fontRef>
          </p:style>
          <p:txBody>
            <a:bodyPr bIns="72000" rtlCol="0" anchor="ctr"/>
            <a:lstStyle/>
            <a:p>
              <a:pPr algn="ctr"/>
              <a:endParaRPr kumimoji="1" lang="ja-JP" altLang="en-US" dirty="0">
                <a:latin typeface="Futura Medium" panose="020B0602020204020303" pitchFamily="34" charset="-79"/>
                <a:ea typeface="Helvetica" charset="0"/>
                <a:cs typeface="Futura Medium" panose="020B0602020204020303" pitchFamily="34" charset="-79"/>
              </a:endParaRPr>
            </a:p>
          </p:txBody>
        </p:sp>
        <p:sp>
          <p:nvSpPr>
            <p:cNvPr id="37" name="円/楕円 14">
              <a:extLst>
                <a:ext uri="{FF2B5EF4-FFF2-40B4-BE49-F238E27FC236}">
                  <a16:creationId xmlns:a16="http://schemas.microsoft.com/office/drawing/2014/main" id="{31EF897E-2CEB-4F5A-BC0A-0645B821E736}"/>
                </a:ext>
              </a:extLst>
            </p:cNvPr>
            <p:cNvSpPr/>
            <p:nvPr/>
          </p:nvSpPr>
          <p:spPr>
            <a:xfrm>
              <a:off x="1032027" y="4017426"/>
              <a:ext cx="540000" cy="540000"/>
            </a:xfrm>
            <a:prstGeom prst="ellipse">
              <a:avLst/>
            </a:prstGeom>
            <a:solidFill>
              <a:srgbClr val="FECE00"/>
            </a:solidFill>
            <a:ln>
              <a:noFill/>
            </a:ln>
          </p:spPr>
          <p:style>
            <a:lnRef idx="2">
              <a:schemeClr val="accent1">
                <a:shade val="50000"/>
              </a:schemeClr>
            </a:lnRef>
            <a:fillRef idx="1">
              <a:schemeClr val="accent1"/>
            </a:fillRef>
            <a:effectRef idx="0">
              <a:schemeClr val="accent1"/>
            </a:effectRef>
            <a:fontRef idx="minor">
              <a:schemeClr val="lt1"/>
            </a:fontRef>
          </p:style>
          <p:txBody>
            <a:bodyPr bIns="72000" rtlCol="0" anchor="ctr"/>
            <a:lstStyle/>
            <a:p>
              <a:pPr algn="ctr"/>
              <a:endParaRPr kumimoji="1" lang="ja-JP" altLang="en-US" dirty="0">
                <a:latin typeface="Futura Medium" panose="020B0602020204020303" pitchFamily="34" charset="-79"/>
                <a:ea typeface="Helvetica" charset="0"/>
                <a:cs typeface="Futura Medium" panose="020B0602020204020303" pitchFamily="34" charset="-79"/>
              </a:endParaRPr>
            </a:p>
          </p:txBody>
        </p:sp>
        <p:sp>
          <p:nvSpPr>
            <p:cNvPr id="35" name="円/楕円 14">
              <a:extLst>
                <a:ext uri="{FF2B5EF4-FFF2-40B4-BE49-F238E27FC236}">
                  <a16:creationId xmlns:a16="http://schemas.microsoft.com/office/drawing/2014/main" id="{8A682909-B863-40A2-9718-EAA977E13B72}"/>
                </a:ext>
              </a:extLst>
            </p:cNvPr>
            <p:cNvSpPr/>
            <p:nvPr/>
          </p:nvSpPr>
          <p:spPr>
            <a:xfrm>
              <a:off x="1021086" y="2564525"/>
              <a:ext cx="540000" cy="540000"/>
            </a:xfrm>
            <a:prstGeom prst="ellipse">
              <a:avLst/>
            </a:prstGeom>
            <a:solidFill>
              <a:srgbClr val="FECE00"/>
            </a:solidFill>
            <a:ln>
              <a:noFill/>
            </a:ln>
          </p:spPr>
          <p:style>
            <a:lnRef idx="2">
              <a:schemeClr val="accent1">
                <a:shade val="50000"/>
              </a:schemeClr>
            </a:lnRef>
            <a:fillRef idx="1">
              <a:schemeClr val="accent1"/>
            </a:fillRef>
            <a:effectRef idx="0">
              <a:schemeClr val="accent1"/>
            </a:effectRef>
            <a:fontRef idx="minor">
              <a:schemeClr val="lt1"/>
            </a:fontRef>
          </p:style>
          <p:txBody>
            <a:bodyPr bIns="72000" rtlCol="0" anchor="ctr"/>
            <a:lstStyle/>
            <a:p>
              <a:pPr algn="ctr"/>
              <a:endParaRPr kumimoji="1" lang="ja-JP" altLang="en-US" dirty="0">
                <a:latin typeface="Futura Medium" panose="020B0602020204020303" pitchFamily="34" charset="-79"/>
                <a:ea typeface="Helvetica" charset="0"/>
                <a:cs typeface="Futura Medium" panose="020B0602020204020303" pitchFamily="34" charset="-79"/>
              </a:endParaRPr>
            </a:p>
          </p:txBody>
        </p:sp>
        <p:sp>
          <p:nvSpPr>
            <p:cNvPr id="34" name="円/楕円 14">
              <a:extLst>
                <a:ext uri="{FF2B5EF4-FFF2-40B4-BE49-F238E27FC236}">
                  <a16:creationId xmlns:a16="http://schemas.microsoft.com/office/drawing/2014/main" id="{430FB968-917C-4A71-82ED-043E1CB1BE90}"/>
                </a:ext>
              </a:extLst>
            </p:cNvPr>
            <p:cNvSpPr/>
            <p:nvPr/>
          </p:nvSpPr>
          <p:spPr>
            <a:xfrm>
              <a:off x="1016427" y="1817501"/>
              <a:ext cx="540000" cy="540000"/>
            </a:xfrm>
            <a:prstGeom prst="ellipse">
              <a:avLst/>
            </a:prstGeom>
            <a:solidFill>
              <a:srgbClr val="FECE00"/>
            </a:solidFill>
            <a:ln>
              <a:noFill/>
            </a:ln>
          </p:spPr>
          <p:style>
            <a:lnRef idx="2">
              <a:schemeClr val="accent1">
                <a:shade val="50000"/>
              </a:schemeClr>
            </a:lnRef>
            <a:fillRef idx="1">
              <a:schemeClr val="accent1"/>
            </a:fillRef>
            <a:effectRef idx="0">
              <a:schemeClr val="accent1"/>
            </a:effectRef>
            <a:fontRef idx="minor">
              <a:schemeClr val="lt1"/>
            </a:fontRef>
          </p:style>
          <p:txBody>
            <a:bodyPr bIns="72000" rtlCol="0" anchor="ctr"/>
            <a:lstStyle/>
            <a:p>
              <a:pPr algn="ctr"/>
              <a:endParaRPr kumimoji="1" lang="ja-JP" altLang="en-US" dirty="0">
                <a:latin typeface="Futura Medium" panose="020B0602020204020303" pitchFamily="34" charset="-79"/>
                <a:ea typeface="Helvetica" charset="0"/>
                <a:cs typeface="Futura Medium" panose="020B0602020204020303" pitchFamily="34" charset="-79"/>
              </a:endParaRPr>
            </a:p>
          </p:txBody>
        </p:sp>
        <p:sp>
          <p:nvSpPr>
            <p:cNvPr id="27" name="テキスト ボックス 26">
              <a:extLst>
                <a:ext uri="{FF2B5EF4-FFF2-40B4-BE49-F238E27FC236}">
                  <a16:creationId xmlns:a16="http://schemas.microsoft.com/office/drawing/2014/main" id="{B2377521-C142-4D6A-9462-087D7C19A2E1}"/>
                </a:ext>
              </a:extLst>
            </p:cNvPr>
            <p:cNvSpPr txBox="1"/>
            <p:nvPr/>
          </p:nvSpPr>
          <p:spPr>
            <a:xfrm>
              <a:off x="1051624" y="1917822"/>
              <a:ext cx="558166" cy="369332"/>
            </a:xfrm>
            <a:prstGeom prst="rect">
              <a:avLst/>
            </a:prstGeom>
            <a:noFill/>
          </p:spPr>
          <p:txBody>
            <a:bodyPr wrap="square" rtlCol="0">
              <a:spAutoFit/>
            </a:bodyPr>
            <a:lstStyle/>
            <a:p>
              <a:r>
                <a:rPr kumimoji="1" lang="en-US" altLang="ja-JP" dirty="0">
                  <a:solidFill>
                    <a:schemeClr val="bg1"/>
                  </a:solidFill>
                  <a:latin typeface="Futura Std Book" panose="020B0502020204020303" pitchFamily="34" charset="0"/>
                  <a:cs typeface="Futura Medium" panose="020B0602020204020303"/>
                </a:rPr>
                <a:t>5</a:t>
              </a:r>
              <a:r>
                <a:rPr kumimoji="1" lang="ja-JP" altLang="en-US" sz="1200" b="1" dirty="0">
                  <a:solidFill>
                    <a:schemeClr val="bg1"/>
                  </a:solidFill>
                  <a:latin typeface="+mn-ea"/>
                  <a:cs typeface="Futura Medium" panose="020B0602020204020303"/>
                </a:rPr>
                <a:t>月</a:t>
              </a:r>
            </a:p>
          </p:txBody>
        </p:sp>
        <p:sp>
          <p:nvSpPr>
            <p:cNvPr id="29" name="テキスト ボックス 28">
              <a:extLst>
                <a:ext uri="{FF2B5EF4-FFF2-40B4-BE49-F238E27FC236}">
                  <a16:creationId xmlns:a16="http://schemas.microsoft.com/office/drawing/2014/main" id="{C17289D2-3F64-43F1-86B2-7536FC113015}"/>
                </a:ext>
              </a:extLst>
            </p:cNvPr>
            <p:cNvSpPr txBox="1"/>
            <p:nvPr/>
          </p:nvSpPr>
          <p:spPr>
            <a:xfrm>
              <a:off x="1074211" y="2668639"/>
              <a:ext cx="481222" cy="369332"/>
            </a:xfrm>
            <a:prstGeom prst="rect">
              <a:avLst/>
            </a:prstGeom>
            <a:noFill/>
          </p:spPr>
          <p:txBody>
            <a:bodyPr wrap="none" rtlCol="0">
              <a:spAutoFit/>
            </a:bodyPr>
            <a:lstStyle/>
            <a:p>
              <a:r>
                <a:rPr lang="en-US" altLang="ja-JP" dirty="0">
                  <a:solidFill>
                    <a:schemeClr val="bg1"/>
                  </a:solidFill>
                  <a:latin typeface="Futura Std Book" panose="020B0502020204020303" pitchFamily="34" charset="0"/>
                </a:rPr>
                <a:t>7</a:t>
              </a:r>
              <a:r>
                <a:rPr kumimoji="1" lang="ja-JP" altLang="en-US" sz="1200" b="1" dirty="0">
                  <a:solidFill>
                    <a:schemeClr val="bg1"/>
                  </a:solidFill>
                  <a:latin typeface="+mn-ea"/>
                </a:rPr>
                <a:t>月</a:t>
              </a:r>
            </a:p>
          </p:txBody>
        </p:sp>
        <p:sp>
          <p:nvSpPr>
            <p:cNvPr id="30" name="テキスト ボックス 29">
              <a:extLst>
                <a:ext uri="{FF2B5EF4-FFF2-40B4-BE49-F238E27FC236}">
                  <a16:creationId xmlns:a16="http://schemas.microsoft.com/office/drawing/2014/main" id="{D0DACC37-C2E7-4FA1-BB24-F0C711B38CC3}"/>
                </a:ext>
              </a:extLst>
            </p:cNvPr>
            <p:cNvSpPr txBox="1"/>
            <p:nvPr/>
          </p:nvSpPr>
          <p:spPr>
            <a:xfrm>
              <a:off x="978724" y="4121806"/>
              <a:ext cx="623889" cy="369332"/>
            </a:xfrm>
            <a:prstGeom prst="rect">
              <a:avLst/>
            </a:prstGeom>
            <a:noFill/>
          </p:spPr>
          <p:txBody>
            <a:bodyPr wrap="none" rtlCol="0">
              <a:spAutoFit/>
            </a:bodyPr>
            <a:lstStyle/>
            <a:p>
              <a:r>
                <a:rPr kumimoji="1" lang="en-US" altLang="ja-JP" dirty="0">
                  <a:solidFill>
                    <a:schemeClr val="bg1"/>
                  </a:solidFill>
                  <a:latin typeface="Futura Std Book" panose="020B0502020204020303" pitchFamily="34" charset="0"/>
                </a:rPr>
                <a:t>10</a:t>
              </a:r>
              <a:r>
                <a:rPr kumimoji="1" lang="ja-JP" altLang="en-US" sz="1200" b="1" dirty="0">
                  <a:solidFill>
                    <a:schemeClr val="bg1"/>
                  </a:solidFill>
                  <a:latin typeface="+mn-ea"/>
                </a:rPr>
                <a:t>月</a:t>
              </a:r>
            </a:p>
          </p:txBody>
        </p:sp>
        <p:sp>
          <p:nvSpPr>
            <p:cNvPr id="31" name="テキスト ボックス 30">
              <a:extLst>
                <a:ext uri="{FF2B5EF4-FFF2-40B4-BE49-F238E27FC236}">
                  <a16:creationId xmlns:a16="http://schemas.microsoft.com/office/drawing/2014/main" id="{C2D4511C-9C11-44FE-95C4-D6BA9A50DE45}"/>
                </a:ext>
              </a:extLst>
            </p:cNvPr>
            <p:cNvSpPr txBox="1"/>
            <p:nvPr/>
          </p:nvSpPr>
          <p:spPr>
            <a:xfrm>
              <a:off x="978724" y="4784543"/>
              <a:ext cx="623889" cy="369332"/>
            </a:xfrm>
            <a:prstGeom prst="rect">
              <a:avLst/>
            </a:prstGeom>
            <a:noFill/>
          </p:spPr>
          <p:txBody>
            <a:bodyPr wrap="none" rtlCol="0">
              <a:spAutoFit/>
            </a:bodyPr>
            <a:lstStyle/>
            <a:p>
              <a:r>
                <a:rPr lang="en-US" altLang="ja-JP" dirty="0">
                  <a:solidFill>
                    <a:schemeClr val="bg1"/>
                  </a:solidFill>
                  <a:latin typeface="Futura Std Book" panose="020B0502020204020303" pitchFamily="34" charset="0"/>
                </a:rPr>
                <a:t>11</a:t>
              </a:r>
              <a:r>
                <a:rPr kumimoji="1" lang="ja-JP" altLang="en-US" sz="1200" b="1" dirty="0">
                  <a:solidFill>
                    <a:schemeClr val="bg1"/>
                  </a:solidFill>
                  <a:latin typeface="+mn-ea"/>
                </a:rPr>
                <a:t>月</a:t>
              </a:r>
            </a:p>
          </p:txBody>
        </p:sp>
        <p:sp>
          <p:nvSpPr>
            <p:cNvPr id="32" name="テキスト ボックス 31">
              <a:extLst>
                <a:ext uri="{FF2B5EF4-FFF2-40B4-BE49-F238E27FC236}">
                  <a16:creationId xmlns:a16="http://schemas.microsoft.com/office/drawing/2014/main" id="{773DEC24-36A2-405F-8B59-2CE42D807947}"/>
                </a:ext>
              </a:extLst>
            </p:cNvPr>
            <p:cNvSpPr txBox="1"/>
            <p:nvPr/>
          </p:nvSpPr>
          <p:spPr>
            <a:xfrm>
              <a:off x="978724" y="5443829"/>
              <a:ext cx="623889" cy="369332"/>
            </a:xfrm>
            <a:prstGeom prst="rect">
              <a:avLst/>
            </a:prstGeom>
            <a:noFill/>
          </p:spPr>
          <p:txBody>
            <a:bodyPr wrap="none" rtlCol="0">
              <a:spAutoFit/>
            </a:bodyPr>
            <a:lstStyle/>
            <a:p>
              <a:r>
                <a:rPr lang="en-US" altLang="ja-JP" dirty="0">
                  <a:solidFill>
                    <a:schemeClr val="bg1"/>
                  </a:solidFill>
                  <a:latin typeface="Futura Std Book" panose="020B0502020204020303" pitchFamily="34" charset="0"/>
                </a:rPr>
                <a:t>12</a:t>
              </a:r>
              <a:r>
                <a:rPr kumimoji="1" lang="ja-JP" altLang="en-US" sz="1200" b="1" dirty="0">
                  <a:solidFill>
                    <a:schemeClr val="bg1"/>
                  </a:solidFill>
                  <a:latin typeface="+mn-ea"/>
                </a:rPr>
                <a:t>月</a:t>
              </a:r>
            </a:p>
          </p:txBody>
        </p:sp>
      </p:grpSp>
      <p:sp>
        <p:nvSpPr>
          <p:cNvPr id="55" name="テキスト ボックス 54">
            <a:extLst>
              <a:ext uri="{FF2B5EF4-FFF2-40B4-BE49-F238E27FC236}">
                <a16:creationId xmlns:a16="http://schemas.microsoft.com/office/drawing/2014/main" id="{0DAEEEBE-C18D-4E2E-897E-79BC1A50884A}"/>
              </a:ext>
            </a:extLst>
          </p:cNvPr>
          <p:cNvSpPr txBox="1"/>
          <p:nvPr/>
        </p:nvSpPr>
        <p:spPr>
          <a:xfrm>
            <a:off x="5515767" y="3758056"/>
            <a:ext cx="685377" cy="369332"/>
          </a:xfrm>
          <a:prstGeom prst="rect">
            <a:avLst/>
          </a:prstGeom>
          <a:noFill/>
        </p:spPr>
        <p:txBody>
          <a:bodyPr wrap="square" rtlCol="0">
            <a:spAutoFit/>
          </a:bodyPr>
          <a:lstStyle/>
          <a:p>
            <a:r>
              <a:rPr lang="en-US" altLang="ja-JP" dirty="0">
                <a:solidFill>
                  <a:schemeClr val="bg1"/>
                </a:solidFill>
                <a:latin typeface="Futura Std Book" panose="020B0502020204020303" pitchFamily="34" charset="0"/>
                <a:cs typeface="Futura Medium" panose="020B0602020204020303"/>
              </a:rPr>
              <a:t>6</a:t>
            </a:r>
            <a:r>
              <a:rPr kumimoji="1" lang="ja-JP" altLang="en-US" sz="1200" b="1" dirty="0">
                <a:solidFill>
                  <a:schemeClr val="bg1"/>
                </a:solidFill>
                <a:latin typeface="+mn-ea"/>
                <a:cs typeface="Futura Medium" panose="020B0602020204020303"/>
              </a:rPr>
              <a:t>月</a:t>
            </a:r>
          </a:p>
        </p:txBody>
      </p:sp>
      <p:sp>
        <p:nvSpPr>
          <p:cNvPr id="11" name="テキスト ボックス 10">
            <a:extLst>
              <a:ext uri="{FF2B5EF4-FFF2-40B4-BE49-F238E27FC236}">
                <a16:creationId xmlns:a16="http://schemas.microsoft.com/office/drawing/2014/main" id="{2C2274B8-2367-BB4D-96DF-02293B1AF753}"/>
              </a:ext>
            </a:extLst>
          </p:cNvPr>
          <p:cNvSpPr txBox="1"/>
          <p:nvPr/>
        </p:nvSpPr>
        <p:spPr>
          <a:xfrm>
            <a:off x="408804" y="1461028"/>
            <a:ext cx="755335" cy="400110"/>
          </a:xfrm>
          <a:prstGeom prst="rect">
            <a:avLst/>
          </a:prstGeom>
          <a:noFill/>
        </p:spPr>
        <p:txBody>
          <a:bodyPr wrap="none" rtlCol="0">
            <a:spAutoFit/>
          </a:bodyPr>
          <a:lstStyle/>
          <a:p>
            <a:r>
              <a:rPr kumimoji="1" lang="en-US" altLang="ja-JP" sz="2000" dirty="0">
                <a:latin typeface="Futura Medium" panose="020B0602020204020303" pitchFamily="34" charset="-79"/>
                <a:cs typeface="Futura Medium" panose="020B0602020204020303" pitchFamily="34" charset="-79"/>
              </a:rPr>
              <a:t>2022</a:t>
            </a:r>
            <a:endParaRPr kumimoji="1" lang="ja-JP" altLang="en-US" sz="2000" dirty="0">
              <a:latin typeface="Futura Medium" panose="020B0602020204020303" pitchFamily="34" charset="-79"/>
              <a:cs typeface="Futura Medium" panose="020B0602020204020303" pitchFamily="34" charset="-79"/>
            </a:endParaRPr>
          </a:p>
        </p:txBody>
      </p:sp>
      <p:sp>
        <p:nvSpPr>
          <p:cNvPr id="20" name="テキスト ボックス 19">
            <a:extLst>
              <a:ext uri="{FF2B5EF4-FFF2-40B4-BE49-F238E27FC236}">
                <a16:creationId xmlns:a16="http://schemas.microsoft.com/office/drawing/2014/main" id="{685E5F12-B5FB-2841-8F3F-9FA70F3883B4}"/>
              </a:ext>
            </a:extLst>
          </p:cNvPr>
          <p:cNvSpPr txBox="1"/>
          <p:nvPr/>
        </p:nvSpPr>
        <p:spPr>
          <a:xfrm>
            <a:off x="6494874" y="1815659"/>
            <a:ext cx="1338828" cy="369332"/>
          </a:xfrm>
          <a:prstGeom prst="rect">
            <a:avLst/>
          </a:prstGeom>
          <a:noFill/>
        </p:spPr>
        <p:txBody>
          <a:bodyPr wrap="none" rtlCol="0">
            <a:spAutoFit/>
          </a:bodyPr>
          <a:lstStyle/>
          <a:p>
            <a:r>
              <a:rPr kumimoji="1" lang="ja-JP" altLang="en-US" b="1">
                <a:solidFill>
                  <a:schemeClr val="bg1"/>
                </a:solidFill>
              </a:rPr>
              <a:t>マッチング</a:t>
            </a:r>
          </a:p>
        </p:txBody>
      </p:sp>
      <p:sp>
        <p:nvSpPr>
          <p:cNvPr id="48" name="テキスト ボックス 47">
            <a:extLst>
              <a:ext uri="{FF2B5EF4-FFF2-40B4-BE49-F238E27FC236}">
                <a16:creationId xmlns:a16="http://schemas.microsoft.com/office/drawing/2014/main" id="{BB338662-4F6E-8640-8FB3-0039FA322062}"/>
              </a:ext>
            </a:extLst>
          </p:cNvPr>
          <p:cNvSpPr txBox="1"/>
          <p:nvPr/>
        </p:nvSpPr>
        <p:spPr>
          <a:xfrm>
            <a:off x="6480262" y="2748707"/>
            <a:ext cx="1338828" cy="369332"/>
          </a:xfrm>
          <a:prstGeom prst="rect">
            <a:avLst/>
          </a:prstGeom>
          <a:noFill/>
        </p:spPr>
        <p:txBody>
          <a:bodyPr wrap="none" rtlCol="0">
            <a:spAutoFit/>
          </a:bodyPr>
          <a:lstStyle/>
          <a:p>
            <a:r>
              <a:rPr kumimoji="1" lang="ja-JP" altLang="en-US" b="1">
                <a:solidFill>
                  <a:schemeClr val="bg1"/>
                </a:solidFill>
              </a:rPr>
              <a:t>派遣先決定</a:t>
            </a:r>
          </a:p>
        </p:txBody>
      </p:sp>
      <p:sp>
        <p:nvSpPr>
          <p:cNvPr id="49" name="三角形 48">
            <a:extLst>
              <a:ext uri="{FF2B5EF4-FFF2-40B4-BE49-F238E27FC236}">
                <a16:creationId xmlns:a16="http://schemas.microsoft.com/office/drawing/2014/main" id="{226215A4-C69C-C548-B08D-A244BDC49438}"/>
              </a:ext>
            </a:extLst>
          </p:cNvPr>
          <p:cNvSpPr/>
          <p:nvPr/>
        </p:nvSpPr>
        <p:spPr>
          <a:xfrm rot="10800000">
            <a:off x="7060928" y="2363030"/>
            <a:ext cx="177496" cy="161969"/>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1" name="テキスト ボックス 60">
            <a:extLst>
              <a:ext uri="{FF2B5EF4-FFF2-40B4-BE49-F238E27FC236}">
                <a16:creationId xmlns:a16="http://schemas.microsoft.com/office/drawing/2014/main" id="{FCFABD5A-AF1D-B048-AC9A-CC6BD85B2D2E}"/>
              </a:ext>
            </a:extLst>
          </p:cNvPr>
          <p:cNvSpPr txBox="1"/>
          <p:nvPr/>
        </p:nvSpPr>
        <p:spPr>
          <a:xfrm>
            <a:off x="4554713" y="1461028"/>
            <a:ext cx="755335" cy="400110"/>
          </a:xfrm>
          <a:prstGeom prst="rect">
            <a:avLst/>
          </a:prstGeom>
          <a:noFill/>
        </p:spPr>
        <p:txBody>
          <a:bodyPr wrap="none" rtlCol="0">
            <a:spAutoFit/>
          </a:bodyPr>
          <a:lstStyle/>
          <a:p>
            <a:r>
              <a:rPr kumimoji="1" lang="en-US" altLang="ja-JP" sz="2000" dirty="0">
                <a:latin typeface="Futura Medium" panose="020B0602020204020303" pitchFamily="34" charset="-79"/>
                <a:cs typeface="Futura Medium" panose="020B0602020204020303" pitchFamily="34" charset="-79"/>
              </a:rPr>
              <a:t>2023</a:t>
            </a:r>
            <a:endParaRPr kumimoji="1" lang="ja-JP" altLang="en-US" sz="2000" dirty="0">
              <a:latin typeface="Futura Medium" panose="020B0602020204020303" pitchFamily="34" charset="-79"/>
              <a:cs typeface="Futura Medium" panose="020B0602020204020303" pitchFamily="34" charset="-79"/>
            </a:endParaRPr>
          </a:p>
        </p:txBody>
      </p:sp>
      <p:sp>
        <p:nvSpPr>
          <p:cNvPr id="63" name="タイトル 2">
            <a:extLst>
              <a:ext uri="{FF2B5EF4-FFF2-40B4-BE49-F238E27FC236}">
                <a16:creationId xmlns:a16="http://schemas.microsoft.com/office/drawing/2014/main" id="{7F3CFBAD-826B-C647-A0D1-284850E726B0}"/>
              </a:ext>
            </a:extLst>
          </p:cNvPr>
          <p:cNvSpPr>
            <a:spLocks noGrp="1"/>
          </p:cNvSpPr>
          <p:nvPr>
            <p:ph type="title"/>
          </p:nvPr>
        </p:nvSpPr>
        <p:spPr/>
        <p:txBody>
          <a:bodyPr/>
          <a:lstStyle/>
          <a:p>
            <a:r>
              <a:rPr lang="ja-JP" altLang="en-US" dirty="0"/>
              <a:t>応募から研修までの流れ</a:t>
            </a:r>
            <a:endParaRPr kumimoji="1" lang="ja-JP" altLang="en-US" dirty="0"/>
          </a:p>
        </p:txBody>
      </p:sp>
    </p:spTree>
    <p:extLst>
      <p:ext uri="{BB962C8B-B14F-4D97-AF65-F5344CB8AC3E}">
        <p14:creationId xmlns:p14="http://schemas.microsoft.com/office/powerpoint/2010/main" val="30323033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4" name="グループ化 63">
            <a:extLst>
              <a:ext uri="{FF2B5EF4-FFF2-40B4-BE49-F238E27FC236}">
                <a16:creationId xmlns:a16="http://schemas.microsoft.com/office/drawing/2014/main" id="{F64E098D-2C10-4C0E-90D7-3B0EC0C5BF89}"/>
              </a:ext>
            </a:extLst>
          </p:cNvPr>
          <p:cNvGrpSpPr/>
          <p:nvPr/>
        </p:nvGrpSpPr>
        <p:grpSpPr>
          <a:xfrm>
            <a:off x="5478955" y="1409529"/>
            <a:ext cx="612719" cy="4431979"/>
            <a:chOff x="4965737" y="1933276"/>
            <a:chExt cx="612719" cy="4431979"/>
          </a:xfrm>
        </p:grpSpPr>
        <p:cxnSp>
          <p:nvCxnSpPr>
            <p:cNvPr id="44" name="直線コネクタ 43">
              <a:extLst>
                <a:ext uri="{FF2B5EF4-FFF2-40B4-BE49-F238E27FC236}">
                  <a16:creationId xmlns:a16="http://schemas.microsoft.com/office/drawing/2014/main" id="{3E496229-2DEE-4F22-9E69-B1AF31D4959F}"/>
                </a:ext>
              </a:extLst>
            </p:cNvPr>
            <p:cNvCxnSpPr>
              <a:cxnSpLocks/>
            </p:cNvCxnSpPr>
            <p:nvPr/>
          </p:nvCxnSpPr>
          <p:spPr>
            <a:xfrm>
              <a:off x="5244495" y="2174171"/>
              <a:ext cx="0" cy="4191084"/>
            </a:xfrm>
            <a:prstGeom prst="line">
              <a:avLst/>
            </a:prstGeom>
            <a:ln w="12700">
              <a:solidFill>
                <a:srgbClr val="FECE00"/>
              </a:solidFill>
            </a:ln>
          </p:spPr>
          <p:style>
            <a:lnRef idx="1">
              <a:schemeClr val="accent1"/>
            </a:lnRef>
            <a:fillRef idx="0">
              <a:schemeClr val="accent1"/>
            </a:fillRef>
            <a:effectRef idx="0">
              <a:schemeClr val="accent1"/>
            </a:effectRef>
            <a:fontRef idx="minor">
              <a:schemeClr val="tx1"/>
            </a:fontRef>
          </p:style>
        </p:cxnSp>
        <p:sp>
          <p:nvSpPr>
            <p:cNvPr id="51" name="円/楕円 14">
              <a:extLst>
                <a:ext uri="{FF2B5EF4-FFF2-40B4-BE49-F238E27FC236}">
                  <a16:creationId xmlns:a16="http://schemas.microsoft.com/office/drawing/2014/main" id="{5928DE28-8306-4F2B-AA8D-572AC4713EF9}"/>
                </a:ext>
              </a:extLst>
            </p:cNvPr>
            <p:cNvSpPr/>
            <p:nvPr/>
          </p:nvSpPr>
          <p:spPr>
            <a:xfrm>
              <a:off x="4966628" y="4181646"/>
              <a:ext cx="540000" cy="540000"/>
            </a:xfrm>
            <a:prstGeom prst="ellipse">
              <a:avLst/>
            </a:prstGeom>
            <a:solidFill>
              <a:srgbClr val="FECE00"/>
            </a:solidFill>
            <a:ln>
              <a:noFill/>
            </a:ln>
          </p:spPr>
          <p:style>
            <a:lnRef idx="2">
              <a:schemeClr val="accent1">
                <a:shade val="50000"/>
              </a:schemeClr>
            </a:lnRef>
            <a:fillRef idx="1">
              <a:schemeClr val="accent1"/>
            </a:fillRef>
            <a:effectRef idx="0">
              <a:schemeClr val="accent1"/>
            </a:effectRef>
            <a:fontRef idx="minor">
              <a:schemeClr val="lt1"/>
            </a:fontRef>
          </p:style>
          <p:txBody>
            <a:bodyPr bIns="72000" rtlCol="0" anchor="ctr"/>
            <a:lstStyle/>
            <a:p>
              <a:pPr algn="ctr"/>
              <a:endParaRPr kumimoji="1" lang="ja-JP" altLang="en-US" dirty="0">
                <a:latin typeface="Futura Medium" panose="020B0602020204020303" pitchFamily="34" charset="-79"/>
                <a:ea typeface="Helvetica" charset="0"/>
                <a:cs typeface="Futura Medium" panose="020B0602020204020303" pitchFamily="34" charset="-79"/>
              </a:endParaRPr>
            </a:p>
          </p:txBody>
        </p:sp>
        <p:sp>
          <p:nvSpPr>
            <p:cNvPr id="52" name="円/楕円 14">
              <a:extLst>
                <a:ext uri="{FF2B5EF4-FFF2-40B4-BE49-F238E27FC236}">
                  <a16:creationId xmlns:a16="http://schemas.microsoft.com/office/drawing/2014/main" id="{D7D2824B-86C5-4F9F-8011-0D04B8A82792}"/>
                </a:ext>
              </a:extLst>
            </p:cNvPr>
            <p:cNvSpPr/>
            <p:nvPr/>
          </p:nvSpPr>
          <p:spPr>
            <a:xfrm>
              <a:off x="4965737" y="1933276"/>
              <a:ext cx="540000" cy="540000"/>
            </a:xfrm>
            <a:prstGeom prst="ellipse">
              <a:avLst/>
            </a:prstGeom>
            <a:solidFill>
              <a:srgbClr val="FECE00"/>
            </a:solidFill>
            <a:ln>
              <a:noFill/>
            </a:ln>
          </p:spPr>
          <p:style>
            <a:lnRef idx="2">
              <a:schemeClr val="accent1">
                <a:shade val="50000"/>
              </a:schemeClr>
            </a:lnRef>
            <a:fillRef idx="1">
              <a:schemeClr val="accent1"/>
            </a:fillRef>
            <a:effectRef idx="0">
              <a:schemeClr val="accent1"/>
            </a:effectRef>
            <a:fontRef idx="minor">
              <a:schemeClr val="lt1"/>
            </a:fontRef>
          </p:style>
          <p:txBody>
            <a:bodyPr bIns="72000" rtlCol="0" anchor="ctr"/>
            <a:lstStyle/>
            <a:p>
              <a:pPr algn="ctr"/>
              <a:endParaRPr kumimoji="1" lang="ja-JP" altLang="en-US" dirty="0">
                <a:latin typeface="Futura Medium" panose="020B0602020204020303" pitchFamily="34" charset="-79"/>
                <a:ea typeface="Helvetica" charset="0"/>
                <a:cs typeface="Futura Medium" panose="020B0602020204020303" pitchFamily="34" charset="-79"/>
              </a:endParaRPr>
            </a:p>
          </p:txBody>
        </p:sp>
        <p:sp>
          <p:nvSpPr>
            <p:cNvPr id="54" name="テキスト ボックス 53">
              <a:extLst>
                <a:ext uri="{FF2B5EF4-FFF2-40B4-BE49-F238E27FC236}">
                  <a16:creationId xmlns:a16="http://schemas.microsoft.com/office/drawing/2014/main" id="{4AD50C31-CAE3-47BC-AF82-F12C965F518B}"/>
                </a:ext>
              </a:extLst>
            </p:cNvPr>
            <p:cNvSpPr txBox="1"/>
            <p:nvPr/>
          </p:nvSpPr>
          <p:spPr>
            <a:xfrm>
              <a:off x="5020290" y="2038968"/>
              <a:ext cx="558166" cy="369332"/>
            </a:xfrm>
            <a:prstGeom prst="rect">
              <a:avLst/>
            </a:prstGeom>
            <a:noFill/>
          </p:spPr>
          <p:txBody>
            <a:bodyPr wrap="square" rtlCol="0">
              <a:spAutoFit/>
            </a:bodyPr>
            <a:lstStyle/>
            <a:p>
              <a:r>
                <a:rPr kumimoji="1" lang="en-US" altLang="ja-JP" b="1" dirty="0">
                  <a:solidFill>
                    <a:schemeClr val="bg1"/>
                  </a:solidFill>
                  <a:latin typeface="Futura Std Book" panose="020B0502020204020303" pitchFamily="34" charset="0"/>
                  <a:cs typeface="Futura Medium" panose="020B0602020204020303"/>
                </a:rPr>
                <a:t>2</a:t>
              </a:r>
              <a:r>
                <a:rPr kumimoji="1" lang="ja-JP" altLang="en-US" b="1" dirty="0">
                  <a:solidFill>
                    <a:schemeClr val="bg1"/>
                  </a:solidFill>
                  <a:latin typeface="+mn-ea"/>
                  <a:cs typeface="Futura Medium" panose="020B0602020204020303"/>
                </a:rPr>
                <a:t>月</a:t>
              </a:r>
            </a:p>
          </p:txBody>
        </p:sp>
        <p:sp>
          <p:nvSpPr>
            <p:cNvPr id="56" name="円/楕円 14">
              <a:extLst>
                <a:ext uri="{FF2B5EF4-FFF2-40B4-BE49-F238E27FC236}">
                  <a16:creationId xmlns:a16="http://schemas.microsoft.com/office/drawing/2014/main" id="{255BD1C0-B09E-48AA-B281-CE382FBBCB10}"/>
                </a:ext>
              </a:extLst>
            </p:cNvPr>
            <p:cNvSpPr/>
            <p:nvPr/>
          </p:nvSpPr>
          <p:spPr>
            <a:xfrm>
              <a:off x="4966628" y="3053407"/>
              <a:ext cx="540000" cy="540000"/>
            </a:xfrm>
            <a:prstGeom prst="ellipse">
              <a:avLst/>
            </a:prstGeom>
            <a:solidFill>
              <a:srgbClr val="FECE00"/>
            </a:solidFill>
            <a:ln>
              <a:noFill/>
            </a:ln>
          </p:spPr>
          <p:style>
            <a:lnRef idx="2">
              <a:schemeClr val="accent1">
                <a:shade val="50000"/>
              </a:schemeClr>
            </a:lnRef>
            <a:fillRef idx="1">
              <a:schemeClr val="accent1"/>
            </a:fillRef>
            <a:effectRef idx="0">
              <a:schemeClr val="accent1"/>
            </a:effectRef>
            <a:fontRef idx="minor">
              <a:schemeClr val="lt1"/>
            </a:fontRef>
          </p:style>
          <p:txBody>
            <a:bodyPr bIns="72000" rtlCol="0" anchor="ctr"/>
            <a:lstStyle/>
            <a:p>
              <a:pPr algn="ctr"/>
              <a:endParaRPr kumimoji="1" lang="ja-JP" altLang="en-US" dirty="0">
                <a:latin typeface="Futura Medium" panose="020B0602020204020303" pitchFamily="34" charset="-79"/>
                <a:ea typeface="Helvetica" charset="0"/>
                <a:cs typeface="Futura Medium" panose="020B0602020204020303" pitchFamily="34" charset="-79"/>
              </a:endParaRPr>
            </a:p>
          </p:txBody>
        </p:sp>
        <p:sp>
          <p:nvSpPr>
            <p:cNvPr id="57" name="テキスト ボックス 56">
              <a:extLst>
                <a:ext uri="{FF2B5EF4-FFF2-40B4-BE49-F238E27FC236}">
                  <a16:creationId xmlns:a16="http://schemas.microsoft.com/office/drawing/2014/main" id="{7C2A9C15-55D8-49E3-AEB0-CE17E6E7A14A}"/>
                </a:ext>
              </a:extLst>
            </p:cNvPr>
            <p:cNvSpPr txBox="1"/>
            <p:nvPr/>
          </p:nvSpPr>
          <p:spPr>
            <a:xfrm>
              <a:off x="5012718" y="3147242"/>
              <a:ext cx="558166" cy="369332"/>
            </a:xfrm>
            <a:prstGeom prst="rect">
              <a:avLst/>
            </a:prstGeom>
            <a:noFill/>
          </p:spPr>
          <p:txBody>
            <a:bodyPr wrap="square" rtlCol="0">
              <a:spAutoFit/>
            </a:bodyPr>
            <a:lstStyle/>
            <a:p>
              <a:r>
                <a:rPr kumimoji="1" lang="en-US" altLang="ja-JP" b="1" dirty="0">
                  <a:solidFill>
                    <a:schemeClr val="bg1"/>
                  </a:solidFill>
                  <a:latin typeface="Futura Std Book" panose="020B0502020204020303" pitchFamily="34" charset="0"/>
                  <a:cs typeface="Futura Medium" panose="020B0602020204020303"/>
                </a:rPr>
                <a:t>4</a:t>
              </a:r>
              <a:r>
                <a:rPr kumimoji="1" lang="ja-JP" altLang="en-US" b="1" dirty="0">
                  <a:solidFill>
                    <a:schemeClr val="bg1"/>
                  </a:solidFill>
                  <a:latin typeface="+mn-ea"/>
                  <a:cs typeface="Futura Medium" panose="020B0602020204020303"/>
                </a:rPr>
                <a:t>月</a:t>
              </a:r>
            </a:p>
          </p:txBody>
        </p:sp>
      </p:grpSp>
      <p:sp>
        <p:nvSpPr>
          <p:cNvPr id="45" name="正方形/長方形 44">
            <a:extLst>
              <a:ext uri="{FF2B5EF4-FFF2-40B4-BE49-F238E27FC236}">
                <a16:creationId xmlns:a16="http://schemas.microsoft.com/office/drawing/2014/main" id="{01220447-884B-4D26-98C7-E32CA265372A}"/>
              </a:ext>
            </a:extLst>
          </p:cNvPr>
          <p:cNvSpPr/>
          <p:nvPr/>
        </p:nvSpPr>
        <p:spPr>
          <a:xfrm>
            <a:off x="6201144" y="1474703"/>
            <a:ext cx="1845172" cy="1928572"/>
          </a:xfrm>
          <a:prstGeom prst="rect">
            <a:avLst/>
          </a:prstGeom>
          <a:gradFill>
            <a:gsLst>
              <a:gs pos="0">
                <a:srgbClr val="185FAE"/>
              </a:gs>
              <a:gs pos="52000">
                <a:srgbClr val="2498DA"/>
              </a:gs>
              <a:gs pos="100000">
                <a:srgbClr val="3EB4A8"/>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bIns="72000" rtlCol="0" anchor="ctr"/>
          <a:lstStyle/>
          <a:p>
            <a:pPr algn="ctr"/>
            <a:endParaRPr lang="en-US" altLang="ja-JP" b="1" dirty="0">
              <a:latin typeface="+mn-ea"/>
              <a:cs typeface="Hiragino Kaku Gothic ProN W6" charset="-128"/>
            </a:endParaRPr>
          </a:p>
        </p:txBody>
      </p:sp>
      <p:sp>
        <p:nvSpPr>
          <p:cNvPr id="2" name="スライド番号プレースホルダー 1"/>
          <p:cNvSpPr>
            <a:spLocks noGrp="1"/>
          </p:cNvSpPr>
          <p:nvPr>
            <p:ph type="sldNum" sz="quarter" idx="12"/>
          </p:nvPr>
        </p:nvSpPr>
        <p:spPr>
          <a:xfrm>
            <a:off x="6851962" y="6368951"/>
            <a:ext cx="2057400" cy="365125"/>
          </a:xfrm>
        </p:spPr>
        <p:txBody>
          <a:bodyPr/>
          <a:lstStyle/>
          <a:p>
            <a:fld id="{F5703EAE-6F21-4879-92F0-A2EF6440CE14}" type="slidenum">
              <a:rPr lang="ja-JP" altLang="en-US" smtClean="0"/>
              <a:pPr/>
              <a:t>24</a:t>
            </a:fld>
            <a:endParaRPr lang="ja-JP" altLang="en-US"/>
          </a:p>
        </p:txBody>
      </p:sp>
      <p:sp>
        <p:nvSpPr>
          <p:cNvPr id="4" name="正方形/長方形 3"/>
          <p:cNvSpPr/>
          <p:nvPr/>
        </p:nvSpPr>
        <p:spPr>
          <a:xfrm>
            <a:off x="2165171" y="4464802"/>
            <a:ext cx="1850247" cy="699247"/>
          </a:xfrm>
          <a:prstGeom prst="rect">
            <a:avLst/>
          </a:prstGeom>
          <a:gradFill>
            <a:gsLst>
              <a:gs pos="0">
                <a:srgbClr val="185FAE"/>
              </a:gs>
              <a:gs pos="52000">
                <a:srgbClr val="2498DA"/>
              </a:gs>
              <a:gs pos="100000">
                <a:srgbClr val="3EB4A8"/>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bIns="72000" rtlCol="0" anchor="ctr"/>
          <a:lstStyle/>
          <a:p>
            <a:pPr algn="ctr"/>
            <a:r>
              <a:rPr kumimoji="1" lang="ja-JP" altLang="en-US" b="1" dirty="0">
                <a:latin typeface="+mn-ea"/>
                <a:cs typeface="Hiragino Kaku Gothic ProN W6" charset="-128"/>
              </a:rPr>
              <a:t>面談</a:t>
            </a:r>
          </a:p>
        </p:txBody>
      </p:sp>
      <p:sp>
        <p:nvSpPr>
          <p:cNvPr id="6" name="正方形/長方形 5"/>
          <p:cNvSpPr/>
          <p:nvPr/>
        </p:nvSpPr>
        <p:spPr>
          <a:xfrm>
            <a:off x="2170246" y="5236928"/>
            <a:ext cx="1845172" cy="699247"/>
          </a:xfrm>
          <a:prstGeom prst="rect">
            <a:avLst/>
          </a:prstGeom>
          <a:gradFill>
            <a:gsLst>
              <a:gs pos="0">
                <a:srgbClr val="185FAE"/>
              </a:gs>
              <a:gs pos="52000">
                <a:srgbClr val="2498DA"/>
              </a:gs>
              <a:gs pos="100000">
                <a:srgbClr val="3EB4A8"/>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bIns="72000" rtlCol="0" anchor="ctr"/>
          <a:lstStyle/>
          <a:p>
            <a:pPr algn="ctr"/>
            <a:r>
              <a:rPr kumimoji="1" lang="ja-JP" altLang="en-US" b="1" dirty="0">
                <a:latin typeface="+mn-ea"/>
                <a:cs typeface="Hiragino Kaku Gothic ProN W6" charset="-128"/>
              </a:rPr>
              <a:t>マッチング</a:t>
            </a:r>
          </a:p>
        </p:txBody>
      </p:sp>
      <p:sp>
        <p:nvSpPr>
          <p:cNvPr id="8" name="正方形/長方形 7"/>
          <p:cNvSpPr/>
          <p:nvPr/>
        </p:nvSpPr>
        <p:spPr>
          <a:xfrm>
            <a:off x="6201144" y="3804563"/>
            <a:ext cx="1794047" cy="844706"/>
          </a:xfrm>
          <a:prstGeom prst="rect">
            <a:avLst/>
          </a:prstGeom>
          <a:gradFill>
            <a:gsLst>
              <a:gs pos="0">
                <a:srgbClr val="185FAE"/>
              </a:gs>
              <a:gs pos="52000">
                <a:srgbClr val="2498DA"/>
              </a:gs>
              <a:gs pos="100000">
                <a:srgbClr val="3EB4A8"/>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bIns="72000" rtlCol="0" anchor="ctr"/>
          <a:lstStyle/>
          <a:p>
            <a:pPr algn="ctr"/>
            <a:r>
              <a:rPr kumimoji="1" lang="ja-JP" altLang="en-US" b="1" dirty="0">
                <a:latin typeface="+mn-ea"/>
                <a:cs typeface="Hiragino Kaku Gothic ProN W6" charset="-128"/>
              </a:rPr>
              <a:t>派遣準備会</a:t>
            </a:r>
            <a:endParaRPr kumimoji="1" lang="en-US" altLang="ja-JP" b="1" dirty="0">
              <a:latin typeface="+mn-ea"/>
              <a:cs typeface="Hiragino Kaku Gothic ProN W6" charset="-128"/>
            </a:endParaRPr>
          </a:p>
          <a:p>
            <a:pPr algn="ctr"/>
            <a:r>
              <a:rPr kumimoji="1" lang="ja-JP" altLang="en-US" sz="1600" b="1" dirty="0">
                <a:latin typeface="+mn-ea"/>
                <a:cs typeface="Hiragino Kaku Gothic ProN W6" charset="-128"/>
              </a:rPr>
              <a:t>（研修前準備）</a:t>
            </a:r>
            <a:endParaRPr kumimoji="1" lang="ja-JP" altLang="en-US" b="1" dirty="0">
              <a:latin typeface="+mn-ea"/>
              <a:cs typeface="Hiragino Kaku Gothic ProN W6" charset="-128"/>
            </a:endParaRPr>
          </a:p>
        </p:txBody>
      </p:sp>
      <p:sp>
        <p:nvSpPr>
          <p:cNvPr id="10" name="正方形/長方形 9"/>
          <p:cNvSpPr/>
          <p:nvPr/>
        </p:nvSpPr>
        <p:spPr>
          <a:xfrm>
            <a:off x="6193447" y="4719043"/>
            <a:ext cx="1801744" cy="1174717"/>
          </a:xfrm>
          <a:prstGeom prst="rect">
            <a:avLst/>
          </a:prstGeom>
          <a:gradFill>
            <a:gsLst>
              <a:gs pos="0">
                <a:srgbClr val="185FAE"/>
              </a:gs>
              <a:gs pos="52000">
                <a:srgbClr val="2498DA"/>
              </a:gs>
              <a:gs pos="100000">
                <a:srgbClr val="3EB4A8"/>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bIns="72000" rtlCol="0" anchor="ctr"/>
          <a:lstStyle/>
          <a:p>
            <a:pPr algn="ctr"/>
            <a:r>
              <a:rPr kumimoji="1" lang="ja-JP" altLang="en-US" b="1" dirty="0">
                <a:latin typeface="+mn-ea"/>
                <a:cs typeface="Hiragino Kaku Gothic ProN W6" charset="-128"/>
              </a:rPr>
              <a:t>研修開始</a:t>
            </a:r>
            <a:endParaRPr kumimoji="1" lang="en-US" altLang="ja-JP" b="1" dirty="0">
              <a:latin typeface="+mn-ea"/>
              <a:cs typeface="Hiragino Kaku Gothic ProN W6" charset="-128"/>
            </a:endParaRPr>
          </a:p>
        </p:txBody>
      </p:sp>
      <p:sp>
        <p:nvSpPr>
          <p:cNvPr id="16" name="正方形/長方形 15">
            <a:extLst>
              <a:ext uri="{FF2B5EF4-FFF2-40B4-BE49-F238E27FC236}">
                <a16:creationId xmlns:a16="http://schemas.microsoft.com/office/drawing/2014/main" id="{EAFD5111-82DD-4A3E-8F48-16F6238E6A1B}"/>
              </a:ext>
            </a:extLst>
          </p:cNvPr>
          <p:cNvSpPr/>
          <p:nvPr/>
        </p:nvSpPr>
        <p:spPr>
          <a:xfrm>
            <a:off x="2165171" y="1517118"/>
            <a:ext cx="1850247" cy="1103350"/>
          </a:xfrm>
          <a:prstGeom prst="rect">
            <a:avLst/>
          </a:prstGeom>
          <a:gradFill>
            <a:gsLst>
              <a:gs pos="0">
                <a:srgbClr val="185FAE"/>
              </a:gs>
              <a:gs pos="52000">
                <a:srgbClr val="2498DA"/>
              </a:gs>
              <a:gs pos="100000">
                <a:srgbClr val="3EB4A8"/>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bIns="72000" rtlCol="0" anchor="ctr"/>
          <a:lstStyle/>
          <a:p>
            <a:pPr algn="ctr"/>
            <a:r>
              <a:rPr lang="ja-JP" altLang="en-US" b="1" dirty="0">
                <a:latin typeface="+mn-ea"/>
                <a:cs typeface="Hiragino Kaku Gothic ProN W6" charset="-128"/>
              </a:rPr>
              <a:t>説明会</a:t>
            </a:r>
            <a:endParaRPr lang="en-US" altLang="ja-JP" b="1" dirty="0">
              <a:latin typeface="+mn-ea"/>
              <a:cs typeface="Hiragino Kaku Gothic ProN W6" charset="-128"/>
            </a:endParaRPr>
          </a:p>
        </p:txBody>
      </p:sp>
      <p:sp>
        <p:nvSpPr>
          <p:cNvPr id="18" name="正方形/長方形 17">
            <a:extLst>
              <a:ext uri="{FF2B5EF4-FFF2-40B4-BE49-F238E27FC236}">
                <a16:creationId xmlns:a16="http://schemas.microsoft.com/office/drawing/2014/main" id="{8459285D-1CF7-436A-BF69-E8CF09372BF8}"/>
              </a:ext>
            </a:extLst>
          </p:cNvPr>
          <p:cNvSpPr/>
          <p:nvPr/>
        </p:nvSpPr>
        <p:spPr>
          <a:xfrm>
            <a:off x="2165171" y="2718162"/>
            <a:ext cx="1850247" cy="1185184"/>
          </a:xfrm>
          <a:prstGeom prst="rect">
            <a:avLst/>
          </a:prstGeom>
          <a:gradFill>
            <a:gsLst>
              <a:gs pos="0">
                <a:srgbClr val="185FAE"/>
              </a:gs>
              <a:gs pos="52000">
                <a:srgbClr val="2498DA"/>
              </a:gs>
              <a:gs pos="100000">
                <a:srgbClr val="3EB4A8"/>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bIns="72000" rtlCol="0" anchor="ctr"/>
          <a:lstStyle/>
          <a:p>
            <a:pPr algn="ctr"/>
            <a:r>
              <a:rPr lang="ja-JP" altLang="en-US" b="1">
                <a:latin typeface="+mn-ea"/>
                <a:cs typeface="Hiragino Kaku Gothic ProN W6" charset="-128"/>
              </a:rPr>
              <a:t>応 募</a:t>
            </a:r>
            <a:endParaRPr kumimoji="1" lang="ja-JP" altLang="en-US" b="1" dirty="0">
              <a:latin typeface="+mn-ea"/>
              <a:cs typeface="Hiragino Kaku Gothic ProN W6" charset="-128"/>
            </a:endParaRPr>
          </a:p>
        </p:txBody>
      </p:sp>
      <p:grpSp>
        <p:nvGrpSpPr>
          <p:cNvPr id="62" name="グループ化 61">
            <a:extLst>
              <a:ext uri="{FF2B5EF4-FFF2-40B4-BE49-F238E27FC236}">
                <a16:creationId xmlns:a16="http://schemas.microsoft.com/office/drawing/2014/main" id="{48636FE8-84AF-4CAD-BD96-B011029D1AF8}"/>
              </a:ext>
            </a:extLst>
          </p:cNvPr>
          <p:cNvGrpSpPr/>
          <p:nvPr/>
        </p:nvGrpSpPr>
        <p:grpSpPr>
          <a:xfrm>
            <a:off x="1296021" y="1388421"/>
            <a:ext cx="631066" cy="4547754"/>
            <a:chOff x="978724" y="1817501"/>
            <a:chExt cx="631066" cy="4547754"/>
          </a:xfrm>
        </p:grpSpPr>
        <p:cxnSp>
          <p:nvCxnSpPr>
            <p:cNvPr id="40" name="直線コネクタ 39">
              <a:extLst>
                <a:ext uri="{FF2B5EF4-FFF2-40B4-BE49-F238E27FC236}">
                  <a16:creationId xmlns:a16="http://schemas.microsoft.com/office/drawing/2014/main" id="{DCD6A9AF-C63A-4676-8679-D05332DAA2B3}"/>
                </a:ext>
              </a:extLst>
            </p:cNvPr>
            <p:cNvCxnSpPr>
              <a:cxnSpLocks/>
            </p:cNvCxnSpPr>
            <p:nvPr/>
          </p:nvCxnSpPr>
          <p:spPr>
            <a:xfrm>
              <a:off x="1273046" y="2087501"/>
              <a:ext cx="0" cy="4277754"/>
            </a:xfrm>
            <a:prstGeom prst="line">
              <a:avLst/>
            </a:prstGeom>
            <a:ln w="12700">
              <a:solidFill>
                <a:srgbClr val="FECE00"/>
              </a:solidFill>
            </a:ln>
          </p:spPr>
          <p:style>
            <a:lnRef idx="1">
              <a:schemeClr val="accent1"/>
            </a:lnRef>
            <a:fillRef idx="0">
              <a:schemeClr val="accent1"/>
            </a:fillRef>
            <a:effectRef idx="0">
              <a:schemeClr val="accent1"/>
            </a:effectRef>
            <a:fontRef idx="minor">
              <a:schemeClr val="tx1"/>
            </a:fontRef>
          </p:style>
        </p:cxnSp>
        <p:sp>
          <p:nvSpPr>
            <p:cNvPr id="38" name="円/楕円 14">
              <a:extLst>
                <a:ext uri="{FF2B5EF4-FFF2-40B4-BE49-F238E27FC236}">
                  <a16:creationId xmlns:a16="http://schemas.microsoft.com/office/drawing/2014/main" id="{06DCB9E5-D20E-41BE-8DB1-C4C2FFE1E640}"/>
                </a:ext>
              </a:extLst>
            </p:cNvPr>
            <p:cNvSpPr/>
            <p:nvPr/>
          </p:nvSpPr>
          <p:spPr>
            <a:xfrm>
              <a:off x="1015371" y="5328912"/>
              <a:ext cx="540000" cy="540000"/>
            </a:xfrm>
            <a:prstGeom prst="ellipse">
              <a:avLst/>
            </a:prstGeom>
            <a:solidFill>
              <a:srgbClr val="FECE00"/>
            </a:solidFill>
            <a:ln>
              <a:noFill/>
            </a:ln>
          </p:spPr>
          <p:style>
            <a:lnRef idx="2">
              <a:schemeClr val="accent1">
                <a:shade val="50000"/>
              </a:schemeClr>
            </a:lnRef>
            <a:fillRef idx="1">
              <a:schemeClr val="accent1"/>
            </a:fillRef>
            <a:effectRef idx="0">
              <a:schemeClr val="accent1"/>
            </a:effectRef>
            <a:fontRef idx="minor">
              <a:schemeClr val="lt1"/>
            </a:fontRef>
          </p:style>
          <p:txBody>
            <a:bodyPr bIns="72000" rtlCol="0" anchor="ctr"/>
            <a:lstStyle/>
            <a:p>
              <a:pPr algn="ctr"/>
              <a:endParaRPr kumimoji="1" lang="ja-JP" altLang="en-US" dirty="0">
                <a:latin typeface="Futura Medium" panose="020B0602020204020303" pitchFamily="34" charset="-79"/>
                <a:ea typeface="Helvetica" charset="0"/>
                <a:cs typeface="Futura Medium" panose="020B0602020204020303" pitchFamily="34" charset="-79"/>
              </a:endParaRPr>
            </a:p>
          </p:txBody>
        </p:sp>
        <p:sp>
          <p:nvSpPr>
            <p:cNvPr id="36" name="円/楕円 14">
              <a:extLst>
                <a:ext uri="{FF2B5EF4-FFF2-40B4-BE49-F238E27FC236}">
                  <a16:creationId xmlns:a16="http://schemas.microsoft.com/office/drawing/2014/main" id="{53319728-E298-4F26-81DF-D8EE2F0AC588}"/>
                </a:ext>
              </a:extLst>
            </p:cNvPr>
            <p:cNvSpPr/>
            <p:nvPr/>
          </p:nvSpPr>
          <p:spPr>
            <a:xfrm>
              <a:off x="1016427" y="4673169"/>
              <a:ext cx="540000" cy="540000"/>
            </a:xfrm>
            <a:prstGeom prst="ellipse">
              <a:avLst/>
            </a:prstGeom>
            <a:solidFill>
              <a:srgbClr val="FECE00"/>
            </a:solidFill>
            <a:ln>
              <a:noFill/>
            </a:ln>
          </p:spPr>
          <p:style>
            <a:lnRef idx="2">
              <a:schemeClr val="accent1">
                <a:shade val="50000"/>
              </a:schemeClr>
            </a:lnRef>
            <a:fillRef idx="1">
              <a:schemeClr val="accent1"/>
            </a:fillRef>
            <a:effectRef idx="0">
              <a:schemeClr val="accent1"/>
            </a:effectRef>
            <a:fontRef idx="minor">
              <a:schemeClr val="lt1"/>
            </a:fontRef>
          </p:style>
          <p:txBody>
            <a:bodyPr bIns="72000" rtlCol="0" anchor="ctr"/>
            <a:lstStyle/>
            <a:p>
              <a:pPr algn="ctr"/>
              <a:endParaRPr kumimoji="1" lang="ja-JP" altLang="en-US" dirty="0">
                <a:latin typeface="Futura Medium" panose="020B0602020204020303" pitchFamily="34" charset="-79"/>
                <a:ea typeface="Helvetica" charset="0"/>
                <a:cs typeface="Futura Medium" panose="020B0602020204020303" pitchFamily="34" charset="-79"/>
              </a:endParaRPr>
            </a:p>
          </p:txBody>
        </p:sp>
        <p:sp>
          <p:nvSpPr>
            <p:cNvPr id="37" name="円/楕円 14">
              <a:extLst>
                <a:ext uri="{FF2B5EF4-FFF2-40B4-BE49-F238E27FC236}">
                  <a16:creationId xmlns:a16="http://schemas.microsoft.com/office/drawing/2014/main" id="{31EF897E-2CEB-4F5A-BC0A-0645B821E736}"/>
                </a:ext>
              </a:extLst>
            </p:cNvPr>
            <p:cNvSpPr/>
            <p:nvPr/>
          </p:nvSpPr>
          <p:spPr>
            <a:xfrm>
              <a:off x="1032027" y="4017426"/>
              <a:ext cx="540000" cy="540000"/>
            </a:xfrm>
            <a:prstGeom prst="ellipse">
              <a:avLst/>
            </a:prstGeom>
            <a:solidFill>
              <a:srgbClr val="FECE00"/>
            </a:solidFill>
            <a:ln>
              <a:noFill/>
            </a:ln>
          </p:spPr>
          <p:style>
            <a:lnRef idx="2">
              <a:schemeClr val="accent1">
                <a:shade val="50000"/>
              </a:schemeClr>
            </a:lnRef>
            <a:fillRef idx="1">
              <a:schemeClr val="accent1"/>
            </a:fillRef>
            <a:effectRef idx="0">
              <a:schemeClr val="accent1"/>
            </a:effectRef>
            <a:fontRef idx="minor">
              <a:schemeClr val="lt1"/>
            </a:fontRef>
          </p:style>
          <p:txBody>
            <a:bodyPr bIns="72000" rtlCol="0" anchor="ctr"/>
            <a:lstStyle/>
            <a:p>
              <a:pPr algn="ctr"/>
              <a:endParaRPr kumimoji="1" lang="ja-JP" altLang="en-US" dirty="0">
                <a:latin typeface="Futura Medium" panose="020B0602020204020303" pitchFamily="34" charset="-79"/>
                <a:ea typeface="Helvetica" charset="0"/>
                <a:cs typeface="Futura Medium" panose="020B0602020204020303" pitchFamily="34" charset="-79"/>
              </a:endParaRPr>
            </a:p>
          </p:txBody>
        </p:sp>
        <p:sp>
          <p:nvSpPr>
            <p:cNvPr id="35" name="円/楕円 14">
              <a:extLst>
                <a:ext uri="{FF2B5EF4-FFF2-40B4-BE49-F238E27FC236}">
                  <a16:creationId xmlns:a16="http://schemas.microsoft.com/office/drawing/2014/main" id="{8A682909-B863-40A2-9718-EAA977E13B72}"/>
                </a:ext>
              </a:extLst>
            </p:cNvPr>
            <p:cNvSpPr/>
            <p:nvPr/>
          </p:nvSpPr>
          <p:spPr>
            <a:xfrm>
              <a:off x="1021086" y="2564525"/>
              <a:ext cx="540000" cy="540000"/>
            </a:xfrm>
            <a:prstGeom prst="ellipse">
              <a:avLst/>
            </a:prstGeom>
            <a:solidFill>
              <a:srgbClr val="FECE00"/>
            </a:solidFill>
            <a:ln>
              <a:noFill/>
            </a:ln>
          </p:spPr>
          <p:style>
            <a:lnRef idx="2">
              <a:schemeClr val="accent1">
                <a:shade val="50000"/>
              </a:schemeClr>
            </a:lnRef>
            <a:fillRef idx="1">
              <a:schemeClr val="accent1"/>
            </a:fillRef>
            <a:effectRef idx="0">
              <a:schemeClr val="accent1"/>
            </a:effectRef>
            <a:fontRef idx="minor">
              <a:schemeClr val="lt1"/>
            </a:fontRef>
          </p:style>
          <p:txBody>
            <a:bodyPr bIns="72000" rtlCol="0" anchor="ctr"/>
            <a:lstStyle/>
            <a:p>
              <a:pPr algn="ctr"/>
              <a:endParaRPr kumimoji="1" lang="ja-JP" altLang="en-US" dirty="0">
                <a:latin typeface="Futura Medium" panose="020B0602020204020303" pitchFamily="34" charset="-79"/>
                <a:ea typeface="Helvetica" charset="0"/>
                <a:cs typeface="Futura Medium" panose="020B0602020204020303" pitchFamily="34" charset="-79"/>
              </a:endParaRPr>
            </a:p>
          </p:txBody>
        </p:sp>
        <p:sp>
          <p:nvSpPr>
            <p:cNvPr id="34" name="円/楕円 14">
              <a:extLst>
                <a:ext uri="{FF2B5EF4-FFF2-40B4-BE49-F238E27FC236}">
                  <a16:creationId xmlns:a16="http://schemas.microsoft.com/office/drawing/2014/main" id="{430FB968-917C-4A71-82ED-043E1CB1BE90}"/>
                </a:ext>
              </a:extLst>
            </p:cNvPr>
            <p:cNvSpPr/>
            <p:nvPr/>
          </p:nvSpPr>
          <p:spPr>
            <a:xfrm>
              <a:off x="1016427" y="1817501"/>
              <a:ext cx="540000" cy="540000"/>
            </a:xfrm>
            <a:prstGeom prst="ellipse">
              <a:avLst/>
            </a:prstGeom>
            <a:solidFill>
              <a:srgbClr val="FECE00"/>
            </a:solidFill>
            <a:ln>
              <a:noFill/>
            </a:ln>
          </p:spPr>
          <p:style>
            <a:lnRef idx="2">
              <a:schemeClr val="accent1">
                <a:shade val="50000"/>
              </a:schemeClr>
            </a:lnRef>
            <a:fillRef idx="1">
              <a:schemeClr val="accent1"/>
            </a:fillRef>
            <a:effectRef idx="0">
              <a:schemeClr val="accent1"/>
            </a:effectRef>
            <a:fontRef idx="minor">
              <a:schemeClr val="lt1"/>
            </a:fontRef>
          </p:style>
          <p:txBody>
            <a:bodyPr bIns="72000" rtlCol="0" anchor="ctr"/>
            <a:lstStyle/>
            <a:p>
              <a:pPr algn="ctr"/>
              <a:endParaRPr kumimoji="1" lang="ja-JP" altLang="en-US" dirty="0">
                <a:latin typeface="Futura Medium" panose="020B0602020204020303" pitchFamily="34" charset="-79"/>
                <a:ea typeface="Helvetica" charset="0"/>
                <a:cs typeface="Futura Medium" panose="020B0602020204020303" pitchFamily="34" charset="-79"/>
              </a:endParaRPr>
            </a:p>
          </p:txBody>
        </p:sp>
        <p:sp>
          <p:nvSpPr>
            <p:cNvPr id="27" name="テキスト ボックス 26">
              <a:extLst>
                <a:ext uri="{FF2B5EF4-FFF2-40B4-BE49-F238E27FC236}">
                  <a16:creationId xmlns:a16="http://schemas.microsoft.com/office/drawing/2014/main" id="{B2377521-C142-4D6A-9462-087D7C19A2E1}"/>
                </a:ext>
              </a:extLst>
            </p:cNvPr>
            <p:cNvSpPr txBox="1"/>
            <p:nvPr/>
          </p:nvSpPr>
          <p:spPr>
            <a:xfrm>
              <a:off x="1051624" y="1917822"/>
              <a:ext cx="558166" cy="369332"/>
            </a:xfrm>
            <a:prstGeom prst="rect">
              <a:avLst/>
            </a:prstGeom>
            <a:noFill/>
          </p:spPr>
          <p:txBody>
            <a:bodyPr wrap="square" rtlCol="0">
              <a:spAutoFit/>
            </a:bodyPr>
            <a:lstStyle/>
            <a:p>
              <a:r>
                <a:rPr kumimoji="1" lang="en-US" altLang="ja-JP" dirty="0">
                  <a:solidFill>
                    <a:schemeClr val="bg1"/>
                  </a:solidFill>
                  <a:latin typeface="Futura Std Book" panose="020B0502020204020303" pitchFamily="34" charset="0"/>
                  <a:cs typeface="Futura Medium" panose="020B0602020204020303"/>
                </a:rPr>
                <a:t>5</a:t>
              </a:r>
              <a:r>
                <a:rPr kumimoji="1" lang="ja-JP" altLang="en-US" sz="1200" b="1" dirty="0">
                  <a:solidFill>
                    <a:schemeClr val="bg1"/>
                  </a:solidFill>
                  <a:latin typeface="+mn-ea"/>
                  <a:cs typeface="Futura Medium" panose="020B0602020204020303"/>
                </a:rPr>
                <a:t>月</a:t>
              </a:r>
            </a:p>
          </p:txBody>
        </p:sp>
        <p:sp>
          <p:nvSpPr>
            <p:cNvPr id="29" name="テキスト ボックス 28">
              <a:extLst>
                <a:ext uri="{FF2B5EF4-FFF2-40B4-BE49-F238E27FC236}">
                  <a16:creationId xmlns:a16="http://schemas.microsoft.com/office/drawing/2014/main" id="{C17289D2-3F64-43F1-86B2-7536FC113015}"/>
                </a:ext>
              </a:extLst>
            </p:cNvPr>
            <p:cNvSpPr txBox="1"/>
            <p:nvPr/>
          </p:nvSpPr>
          <p:spPr>
            <a:xfrm>
              <a:off x="1074211" y="2668639"/>
              <a:ext cx="481222" cy="369332"/>
            </a:xfrm>
            <a:prstGeom prst="rect">
              <a:avLst/>
            </a:prstGeom>
            <a:noFill/>
          </p:spPr>
          <p:txBody>
            <a:bodyPr wrap="none" rtlCol="0">
              <a:spAutoFit/>
            </a:bodyPr>
            <a:lstStyle/>
            <a:p>
              <a:r>
                <a:rPr lang="en-US" altLang="ja-JP" dirty="0">
                  <a:solidFill>
                    <a:schemeClr val="bg1"/>
                  </a:solidFill>
                  <a:latin typeface="Futura Std Book" panose="020B0502020204020303" pitchFamily="34" charset="0"/>
                </a:rPr>
                <a:t>7</a:t>
              </a:r>
              <a:r>
                <a:rPr kumimoji="1" lang="ja-JP" altLang="en-US" sz="1200" b="1" dirty="0">
                  <a:solidFill>
                    <a:schemeClr val="bg1"/>
                  </a:solidFill>
                  <a:latin typeface="+mn-ea"/>
                </a:rPr>
                <a:t>月</a:t>
              </a:r>
            </a:p>
          </p:txBody>
        </p:sp>
        <p:sp>
          <p:nvSpPr>
            <p:cNvPr id="30" name="テキスト ボックス 29">
              <a:extLst>
                <a:ext uri="{FF2B5EF4-FFF2-40B4-BE49-F238E27FC236}">
                  <a16:creationId xmlns:a16="http://schemas.microsoft.com/office/drawing/2014/main" id="{D0DACC37-C2E7-4FA1-BB24-F0C711B38CC3}"/>
                </a:ext>
              </a:extLst>
            </p:cNvPr>
            <p:cNvSpPr txBox="1"/>
            <p:nvPr/>
          </p:nvSpPr>
          <p:spPr>
            <a:xfrm>
              <a:off x="978724" y="4121806"/>
              <a:ext cx="623889" cy="369332"/>
            </a:xfrm>
            <a:prstGeom prst="rect">
              <a:avLst/>
            </a:prstGeom>
            <a:noFill/>
          </p:spPr>
          <p:txBody>
            <a:bodyPr wrap="none" rtlCol="0">
              <a:spAutoFit/>
            </a:bodyPr>
            <a:lstStyle/>
            <a:p>
              <a:r>
                <a:rPr kumimoji="1" lang="en-US" altLang="ja-JP" dirty="0">
                  <a:solidFill>
                    <a:schemeClr val="bg1"/>
                  </a:solidFill>
                  <a:latin typeface="Futura Std Book" panose="020B0502020204020303" pitchFamily="34" charset="0"/>
                </a:rPr>
                <a:t>10</a:t>
              </a:r>
              <a:r>
                <a:rPr kumimoji="1" lang="ja-JP" altLang="en-US" sz="1200" b="1" dirty="0">
                  <a:solidFill>
                    <a:schemeClr val="bg1"/>
                  </a:solidFill>
                  <a:latin typeface="+mn-ea"/>
                </a:rPr>
                <a:t>月</a:t>
              </a:r>
            </a:p>
          </p:txBody>
        </p:sp>
        <p:sp>
          <p:nvSpPr>
            <p:cNvPr id="31" name="テキスト ボックス 30">
              <a:extLst>
                <a:ext uri="{FF2B5EF4-FFF2-40B4-BE49-F238E27FC236}">
                  <a16:creationId xmlns:a16="http://schemas.microsoft.com/office/drawing/2014/main" id="{C2D4511C-9C11-44FE-95C4-D6BA9A50DE45}"/>
                </a:ext>
              </a:extLst>
            </p:cNvPr>
            <p:cNvSpPr txBox="1"/>
            <p:nvPr/>
          </p:nvSpPr>
          <p:spPr>
            <a:xfrm>
              <a:off x="978724" y="4784543"/>
              <a:ext cx="623889" cy="369332"/>
            </a:xfrm>
            <a:prstGeom prst="rect">
              <a:avLst/>
            </a:prstGeom>
            <a:noFill/>
          </p:spPr>
          <p:txBody>
            <a:bodyPr wrap="none" rtlCol="0">
              <a:spAutoFit/>
            </a:bodyPr>
            <a:lstStyle/>
            <a:p>
              <a:r>
                <a:rPr lang="en-US" altLang="ja-JP" dirty="0">
                  <a:solidFill>
                    <a:schemeClr val="bg1"/>
                  </a:solidFill>
                  <a:latin typeface="Futura Std Book" panose="020B0502020204020303" pitchFamily="34" charset="0"/>
                </a:rPr>
                <a:t>11</a:t>
              </a:r>
              <a:r>
                <a:rPr kumimoji="1" lang="ja-JP" altLang="en-US" sz="1200" b="1" dirty="0">
                  <a:solidFill>
                    <a:schemeClr val="bg1"/>
                  </a:solidFill>
                  <a:latin typeface="+mn-ea"/>
                </a:rPr>
                <a:t>月</a:t>
              </a:r>
            </a:p>
          </p:txBody>
        </p:sp>
        <p:sp>
          <p:nvSpPr>
            <p:cNvPr id="32" name="テキスト ボックス 31">
              <a:extLst>
                <a:ext uri="{FF2B5EF4-FFF2-40B4-BE49-F238E27FC236}">
                  <a16:creationId xmlns:a16="http://schemas.microsoft.com/office/drawing/2014/main" id="{773DEC24-36A2-405F-8B59-2CE42D807947}"/>
                </a:ext>
              </a:extLst>
            </p:cNvPr>
            <p:cNvSpPr txBox="1"/>
            <p:nvPr/>
          </p:nvSpPr>
          <p:spPr>
            <a:xfrm>
              <a:off x="978724" y="5443829"/>
              <a:ext cx="623889" cy="369332"/>
            </a:xfrm>
            <a:prstGeom prst="rect">
              <a:avLst/>
            </a:prstGeom>
            <a:noFill/>
          </p:spPr>
          <p:txBody>
            <a:bodyPr wrap="none" rtlCol="0">
              <a:spAutoFit/>
            </a:bodyPr>
            <a:lstStyle/>
            <a:p>
              <a:r>
                <a:rPr lang="en-US" altLang="ja-JP" dirty="0">
                  <a:solidFill>
                    <a:schemeClr val="bg1"/>
                  </a:solidFill>
                  <a:latin typeface="Futura Std Book" panose="020B0502020204020303" pitchFamily="34" charset="0"/>
                </a:rPr>
                <a:t>12</a:t>
              </a:r>
              <a:r>
                <a:rPr kumimoji="1" lang="ja-JP" altLang="en-US" sz="1200" b="1" dirty="0">
                  <a:solidFill>
                    <a:schemeClr val="bg1"/>
                  </a:solidFill>
                  <a:latin typeface="+mn-ea"/>
                </a:rPr>
                <a:t>月</a:t>
              </a:r>
            </a:p>
          </p:txBody>
        </p:sp>
      </p:grpSp>
      <p:sp>
        <p:nvSpPr>
          <p:cNvPr id="55" name="テキスト ボックス 54">
            <a:extLst>
              <a:ext uri="{FF2B5EF4-FFF2-40B4-BE49-F238E27FC236}">
                <a16:creationId xmlns:a16="http://schemas.microsoft.com/office/drawing/2014/main" id="{0DAEEEBE-C18D-4E2E-897E-79BC1A50884A}"/>
              </a:ext>
            </a:extLst>
          </p:cNvPr>
          <p:cNvSpPr txBox="1"/>
          <p:nvPr/>
        </p:nvSpPr>
        <p:spPr>
          <a:xfrm>
            <a:off x="5515767" y="3758056"/>
            <a:ext cx="685377" cy="369332"/>
          </a:xfrm>
          <a:prstGeom prst="rect">
            <a:avLst/>
          </a:prstGeom>
          <a:noFill/>
        </p:spPr>
        <p:txBody>
          <a:bodyPr wrap="square" rtlCol="0">
            <a:spAutoFit/>
          </a:bodyPr>
          <a:lstStyle/>
          <a:p>
            <a:r>
              <a:rPr kumimoji="1" lang="en-US" altLang="ja-JP" b="1" dirty="0">
                <a:solidFill>
                  <a:schemeClr val="bg1"/>
                </a:solidFill>
                <a:latin typeface="Futura Std Book" panose="020B0502020204020303" pitchFamily="34" charset="0"/>
                <a:cs typeface="Futura Medium" panose="020B0602020204020303"/>
              </a:rPr>
              <a:t>6</a:t>
            </a:r>
            <a:r>
              <a:rPr kumimoji="1" lang="ja-JP" altLang="en-US" b="1" dirty="0">
                <a:solidFill>
                  <a:schemeClr val="bg1"/>
                </a:solidFill>
                <a:latin typeface="+mn-ea"/>
                <a:cs typeface="Futura Medium" panose="020B0602020204020303"/>
              </a:rPr>
              <a:t>月</a:t>
            </a:r>
          </a:p>
        </p:txBody>
      </p:sp>
      <p:sp>
        <p:nvSpPr>
          <p:cNvPr id="11" name="テキスト ボックス 10">
            <a:extLst>
              <a:ext uri="{FF2B5EF4-FFF2-40B4-BE49-F238E27FC236}">
                <a16:creationId xmlns:a16="http://schemas.microsoft.com/office/drawing/2014/main" id="{2C2274B8-2367-BB4D-96DF-02293B1AF753}"/>
              </a:ext>
            </a:extLst>
          </p:cNvPr>
          <p:cNvSpPr txBox="1"/>
          <p:nvPr/>
        </p:nvSpPr>
        <p:spPr>
          <a:xfrm>
            <a:off x="408804" y="1461028"/>
            <a:ext cx="755335" cy="400110"/>
          </a:xfrm>
          <a:prstGeom prst="rect">
            <a:avLst/>
          </a:prstGeom>
          <a:noFill/>
        </p:spPr>
        <p:txBody>
          <a:bodyPr wrap="none" rtlCol="0">
            <a:spAutoFit/>
          </a:bodyPr>
          <a:lstStyle/>
          <a:p>
            <a:r>
              <a:rPr kumimoji="1" lang="en-US" altLang="ja-JP" sz="2000" dirty="0">
                <a:latin typeface="Futura Medium" panose="020B0602020204020303" pitchFamily="34" charset="-79"/>
                <a:cs typeface="Futura Medium" panose="020B0602020204020303" pitchFamily="34" charset="-79"/>
              </a:rPr>
              <a:t>2022</a:t>
            </a:r>
            <a:endParaRPr kumimoji="1" lang="ja-JP" altLang="en-US" sz="2000" dirty="0">
              <a:latin typeface="Futura Medium" panose="020B0602020204020303" pitchFamily="34" charset="-79"/>
              <a:cs typeface="Futura Medium" panose="020B0602020204020303" pitchFamily="34" charset="-79"/>
            </a:endParaRPr>
          </a:p>
        </p:txBody>
      </p:sp>
      <p:sp>
        <p:nvSpPr>
          <p:cNvPr id="20" name="テキスト ボックス 19">
            <a:extLst>
              <a:ext uri="{FF2B5EF4-FFF2-40B4-BE49-F238E27FC236}">
                <a16:creationId xmlns:a16="http://schemas.microsoft.com/office/drawing/2014/main" id="{685E5F12-B5FB-2841-8F3F-9FA70F3883B4}"/>
              </a:ext>
            </a:extLst>
          </p:cNvPr>
          <p:cNvSpPr txBox="1"/>
          <p:nvPr/>
        </p:nvSpPr>
        <p:spPr>
          <a:xfrm>
            <a:off x="6494874" y="1815659"/>
            <a:ext cx="1338828" cy="369332"/>
          </a:xfrm>
          <a:prstGeom prst="rect">
            <a:avLst/>
          </a:prstGeom>
          <a:noFill/>
        </p:spPr>
        <p:txBody>
          <a:bodyPr wrap="none" rtlCol="0">
            <a:spAutoFit/>
          </a:bodyPr>
          <a:lstStyle/>
          <a:p>
            <a:r>
              <a:rPr kumimoji="1" lang="ja-JP" altLang="en-US" b="1">
                <a:solidFill>
                  <a:schemeClr val="bg1"/>
                </a:solidFill>
              </a:rPr>
              <a:t>マッチング</a:t>
            </a:r>
          </a:p>
        </p:txBody>
      </p:sp>
      <p:sp>
        <p:nvSpPr>
          <p:cNvPr id="48" name="テキスト ボックス 47">
            <a:extLst>
              <a:ext uri="{FF2B5EF4-FFF2-40B4-BE49-F238E27FC236}">
                <a16:creationId xmlns:a16="http://schemas.microsoft.com/office/drawing/2014/main" id="{BB338662-4F6E-8640-8FB3-0039FA322062}"/>
              </a:ext>
            </a:extLst>
          </p:cNvPr>
          <p:cNvSpPr txBox="1"/>
          <p:nvPr/>
        </p:nvSpPr>
        <p:spPr>
          <a:xfrm>
            <a:off x="6480262" y="2748707"/>
            <a:ext cx="1338828" cy="369332"/>
          </a:xfrm>
          <a:prstGeom prst="rect">
            <a:avLst/>
          </a:prstGeom>
          <a:noFill/>
        </p:spPr>
        <p:txBody>
          <a:bodyPr wrap="none" rtlCol="0">
            <a:spAutoFit/>
          </a:bodyPr>
          <a:lstStyle/>
          <a:p>
            <a:r>
              <a:rPr kumimoji="1" lang="ja-JP" altLang="en-US" b="1">
                <a:solidFill>
                  <a:schemeClr val="bg1"/>
                </a:solidFill>
              </a:rPr>
              <a:t>派遣先決定</a:t>
            </a:r>
          </a:p>
        </p:txBody>
      </p:sp>
      <p:sp>
        <p:nvSpPr>
          <p:cNvPr id="49" name="三角形 48">
            <a:extLst>
              <a:ext uri="{FF2B5EF4-FFF2-40B4-BE49-F238E27FC236}">
                <a16:creationId xmlns:a16="http://schemas.microsoft.com/office/drawing/2014/main" id="{226215A4-C69C-C548-B08D-A244BDC49438}"/>
              </a:ext>
            </a:extLst>
          </p:cNvPr>
          <p:cNvSpPr/>
          <p:nvPr/>
        </p:nvSpPr>
        <p:spPr>
          <a:xfrm rot="10800000">
            <a:off x="7060928" y="2363030"/>
            <a:ext cx="177496" cy="161969"/>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1" name="テキスト ボックス 60">
            <a:extLst>
              <a:ext uri="{FF2B5EF4-FFF2-40B4-BE49-F238E27FC236}">
                <a16:creationId xmlns:a16="http://schemas.microsoft.com/office/drawing/2014/main" id="{FCFABD5A-AF1D-B048-AC9A-CC6BD85B2D2E}"/>
              </a:ext>
            </a:extLst>
          </p:cNvPr>
          <p:cNvSpPr txBox="1"/>
          <p:nvPr/>
        </p:nvSpPr>
        <p:spPr>
          <a:xfrm>
            <a:off x="4554713" y="1461028"/>
            <a:ext cx="755335" cy="400110"/>
          </a:xfrm>
          <a:prstGeom prst="rect">
            <a:avLst/>
          </a:prstGeom>
          <a:noFill/>
        </p:spPr>
        <p:txBody>
          <a:bodyPr wrap="none" rtlCol="0">
            <a:spAutoFit/>
          </a:bodyPr>
          <a:lstStyle/>
          <a:p>
            <a:r>
              <a:rPr kumimoji="1" lang="en-US" altLang="ja-JP" sz="2000" dirty="0">
                <a:latin typeface="Futura Medium" panose="020B0602020204020303" pitchFamily="34" charset="-79"/>
                <a:cs typeface="Futura Medium" panose="020B0602020204020303" pitchFamily="34" charset="-79"/>
              </a:rPr>
              <a:t>2023</a:t>
            </a:r>
            <a:endParaRPr kumimoji="1" lang="ja-JP" altLang="en-US" sz="2000" dirty="0">
              <a:latin typeface="Futura Medium" panose="020B0602020204020303" pitchFamily="34" charset="-79"/>
              <a:cs typeface="Futura Medium" panose="020B0602020204020303" pitchFamily="34" charset="-79"/>
            </a:endParaRPr>
          </a:p>
        </p:txBody>
      </p:sp>
      <p:sp>
        <p:nvSpPr>
          <p:cNvPr id="63" name="タイトル 2">
            <a:extLst>
              <a:ext uri="{FF2B5EF4-FFF2-40B4-BE49-F238E27FC236}">
                <a16:creationId xmlns:a16="http://schemas.microsoft.com/office/drawing/2014/main" id="{7F3CFBAD-826B-C647-A0D1-284850E726B0}"/>
              </a:ext>
            </a:extLst>
          </p:cNvPr>
          <p:cNvSpPr>
            <a:spLocks noGrp="1"/>
          </p:cNvSpPr>
          <p:nvPr>
            <p:ph type="title"/>
          </p:nvPr>
        </p:nvSpPr>
        <p:spPr/>
        <p:txBody>
          <a:bodyPr/>
          <a:lstStyle/>
          <a:p>
            <a:r>
              <a:rPr lang="ja-JP" altLang="en-US" dirty="0"/>
              <a:t>応募から研修までの流れ</a:t>
            </a:r>
            <a:endParaRPr kumimoji="1" lang="ja-JP" altLang="en-US" dirty="0"/>
          </a:p>
        </p:txBody>
      </p:sp>
      <p:sp>
        <p:nvSpPr>
          <p:cNvPr id="39" name="正方形/長方形 38">
            <a:extLst>
              <a:ext uri="{FF2B5EF4-FFF2-40B4-BE49-F238E27FC236}">
                <a16:creationId xmlns:a16="http://schemas.microsoft.com/office/drawing/2014/main" id="{C03A5120-4C48-BF4B-AEBA-8559947CC2FF}"/>
              </a:ext>
            </a:extLst>
          </p:cNvPr>
          <p:cNvSpPr/>
          <p:nvPr/>
        </p:nvSpPr>
        <p:spPr>
          <a:xfrm>
            <a:off x="2065542" y="1381803"/>
            <a:ext cx="2111540" cy="2753564"/>
          </a:xfrm>
          <a:prstGeom prst="rect">
            <a:avLst/>
          </a:prstGeom>
          <a:solidFill>
            <a:schemeClr val="bg1">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1" name="正方形/長方形 40">
            <a:extLst>
              <a:ext uri="{FF2B5EF4-FFF2-40B4-BE49-F238E27FC236}">
                <a16:creationId xmlns:a16="http://schemas.microsoft.com/office/drawing/2014/main" id="{9A3AC658-481C-1A47-94F8-E58021028D0C}"/>
              </a:ext>
            </a:extLst>
          </p:cNvPr>
          <p:cNvSpPr/>
          <p:nvPr/>
        </p:nvSpPr>
        <p:spPr>
          <a:xfrm>
            <a:off x="2051028" y="5169061"/>
            <a:ext cx="2111540" cy="884492"/>
          </a:xfrm>
          <a:prstGeom prst="rect">
            <a:avLst/>
          </a:prstGeom>
          <a:solidFill>
            <a:schemeClr val="bg1">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2" name="正方形/長方形 41">
            <a:extLst>
              <a:ext uri="{FF2B5EF4-FFF2-40B4-BE49-F238E27FC236}">
                <a16:creationId xmlns:a16="http://schemas.microsoft.com/office/drawing/2014/main" id="{ED202A77-9B42-B84F-B6B8-418B000C40EC}"/>
              </a:ext>
            </a:extLst>
          </p:cNvPr>
          <p:cNvSpPr/>
          <p:nvPr/>
        </p:nvSpPr>
        <p:spPr>
          <a:xfrm>
            <a:off x="6137448" y="1404929"/>
            <a:ext cx="1967165" cy="4531246"/>
          </a:xfrm>
          <a:prstGeom prst="rect">
            <a:avLst/>
          </a:prstGeom>
          <a:solidFill>
            <a:schemeClr val="bg1">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927736393"/>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正方形/長方形 17"/>
          <p:cNvSpPr/>
          <p:nvPr/>
        </p:nvSpPr>
        <p:spPr>
          <a:xfrm>
            <a:off x="5065632" y="1496111"/>
            <a:ext cx="2513576" cy="3346352"/>
          </a:xfrm>
          <a:prstGeom prst="rect">
            <a:avLst/>
          </a:prstGeom>
          <a:gradFill flip="none" rotWithShape="1">
            <a:gsLst>
              <a:gs pos="50000">
                <a:srgbClr val="2498DA"/>
              </a:gs>
              <a:gs pos="0">
                <a:srgbClr val="185FAE"/>
              </a:gs>
              <a:gs pos="100000">
                <a:srgbClr val="3EB4A8"/>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p:cNvSpPr/>
          <p:nvPr/>
        </p:nvSpPr>
        <p:spPr>
          <a:xfrm>
            <a:off x="1450557" y="1496111"/>
            <a:ext cx="2513576" cy="3346351"/>
          </a:xfrm>
          <a:prstGeom prst="rect">
            <a:avLst/>
          </a:prstGeom>
          <a:gradFill flip="none" rotWithShape="1">
            <a:gsLst>
              <a:gs pos="50000">
                <a:srgbClr val="2498DA"/>
              </a:gs>
              <a:gs pos="0">
                <a:srgbClr val="185FAE"/>
              </a:gs>
              <a:gs pos="100000">
                <a:srgbClr val="3EB4A8"/>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スライド番号プレースホルダー 1"/>
          <p:cNvSpPr>
            <a:spLocks noGrp="1"/>
          </p:cNvSpPr>
          <p:nvPr>
            <p:ph type="sldNum" sz="quarter" idx="12"/>
          </p:nvPr>
        </p:nvSpPr>
        <p:spPr/>
        <p:txBody>
          <a:bodyPr/>
          <a:lstStyle/>
          <a:p>
            <a:fld id="{F5703EAE-6F21-4879-92F0-A2EF6440CE14}" type="slidenum">
              <a:rPr lang="ja-JP" altLang="en-US" smtClean="0"/>
              <a:pPr/>
              <a:t>25</a:t>
            </a:fld>
            <a:endParaRPr lang="ja-JP" altLang="en-US"/>
          </a:p>
        </p:txBody>
      </p:sp>
      <p:sp>
        <p:nvSpPr>
          <p:cNvPr id="3" name="タイトル 2"/>
          <p:cNvSpPr>
            <a:spLocks noGrp="1"/>
          </p:cNvSpPr>
          <p:nvPr>
            <p:ph type="title"/>
          </p:nvPr>
        </p:nvSpPr>
        <p:spPr/>
        <p:txBody>
          <a:bodyPr/>
          <a:lstStyle/>
          <a:p>
            <a:r>
              <a:rPr lang="en-US" altLang="ja-JP" sz="2000" b="0" dirty="0">
                <a:latin typeface="Futura Medium" panose="020B0602020204020303" pitchFamily="34" charset="-79"/>
                <a:ea typeface="Helvetica" charset="0"/>
                <a:cs typeface="Futura Medium" panose="020B0602020204020303" pitchFamily="34" charset="-79"/>
              </a:rPr>
              <a:t>1.</a:t>
            </a:r>
            <a:r>
              <a:rPr lang="ja-JP" altLang="en-US" sz="2000" b="0" dirty="0">
                <a:latin typeface="Futura Medium" panose="020B0602020204020303" pitchFamily="34" charset="-79"/>
                <a:ea typeface="Helvetica" charset="0"/>
                <a:cs typeface="Futura Medium" panose="020B0602020204020303" pitchFamily="34" charset="-79"/>
              </a:rPr>
              <a:t>面談</a:t>
            </a:r>
            <a:r>
              <a:rPr lang="ja-JP" altLang="en-US" dirty="0"/>
              <a:t>について</a:t>
            </a:r>
            <a:endParaRPr kumimoji="1" lang="ja-JP" altLang="en-US" dirty="0"/>
          </a:p>
        </p:txBody>
      </p:sp>
      <p:grpSp>
        <p:nvGrpSpPr>
          <p:cNvPr id="11" name="図形グループ 10"/>
          <p:cNvGrpSpPr/>
          <p:nvPr/>
        </p:nvGrpSpPr>
        <p:grpSpPr>
          <a:xfrm>
            <a:off x="4579632" y="1228748"/>
            <a:ext cx="972000" cy="972000"/>
            <a:chOff x="1281609" y="3796208"/>
            <a:chExt cx="972000" cy="972000"/>
          </a:xfrm>
        </p:grpSpPr>
        <p:sp>
          <p:nvSpPr>
            <p:cNvPr id="10" name="円/楕円 9"/>
            <p:cNvSpPr/>
            <p:nvPr/>
          </p:nvSpPr>
          <p:spPr>
            <a:xfrm>
              <a:off x="1281609" y="3796208"/>
              <a:ext cx="972000" cy="972000"/>
            </a:xfrm>
            <a:prstGeom prst="ellipse">
              <a:avLst/>
            </a:prstGeom>
            <a:solidFill>
              <a:schemeClr val="bg1"/>
            </a:solidFill>
            <a:ln>
              <a:solidFill>
                <a:srgbClr val="2498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5" name="図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72662" y="3973406"/>
              <a:ext cx="589895" cy="589895"/>
            </a:xfrm>
            <a:prstGeom prst="rect">
              <a:avLst/>
            </a:prstGeom>
          </p:spPr>
        </p:pic>
      </p:grpSp>
      <p:grpSp>
        <p:nvGrpSpPr>
          <p:cNvPr id="9" name="図形グループ 8"/>
          <p:cNvGrpSpPr/>
          <p:nvPr/>
        </p:nvGrpSpPr>
        <p:grpSpPr>
          <a:xfrm>
            <a:off x="964557" y="1228748"/>
            <a:ext cx="972000" cy="972000"/>
            <a:chOff x="1288473" y="2341418"/>
            <a:chExt cx="972000" cy="972000"/>
          </a:xfrm>
        </p:grpSpPr>
        <p:sp>
          <p:nvSpPr>
            <p:cNvPr id="4" name="円/楕円 3"/>
            <p:cNvSpPr/>
            <p:nvPr/>
          </p:nvSpPr>
          <p:spPr>
            <a:xfrm>
              <a:off x="1288473" y="2341418"/>
              <a:ext cx="972000" cy="972000"/>
            </a:xfrm>
            <a:prstGeom prst="ellipse">
              <a:avLst/>
            </a:prstGeom>
            <a:solidFill>
              <a:schemeClr val="bg1"/>
            </a:solidFill>
            <a:ln>
              <a:solidFill>
                <a:srgbClr val="2498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6" name="図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91610" y="2544555"/>
              <a:ext cx="565727" cy="565727"/>
            </a:xfrm>
            <a:prstGeom prst="rect">
              <a:avLst/>
            </a:prstGeom>
          </p:spPr>
        </p:pic>
      </p:grpSp>
      <p:sp>
        <p:nvSpPr>
          <p:cNvPr id="7" name="テキスト ボックス 6"/>
          <p:cNvSpPr txBox="1"/>
          <p:nvPr/>
        </p:nvSpPr>
        <p:spPr>
          <a:xfrm>
            <a:off x="1876533" y="1810625"/>
            <a:ext cx="1739947" cy="461665"/>
          </a:xfrm>
          <a:prstGeom prst="rect">
            <a:avLst/>
          </a:prstGeom>
          <a:noFill/>
        </p:spPr>
        <p:txBody>
          <a:bodyPr wrap="square" rtlCol="0">
            <a:spAutoFit/>
          </a:bodyPr>
          <a:lstStyle/>
          <a:p>
            <a:pPr algn="ctr"/>
            <a:r>
              <a:rPr kumimoji="1" lang="ja-JP" altLang="en-US" sz="2400" b="1" dirty="0">
                <a:solidFill>
                  <a:schemeClr val="bg1"/>
                </a:solidFill>
                <a:latin typeface="+mn-ea"/>
                <a:cs typeface="Hiragino Kaku Gothic ProN W6" charset="-128"/>
              </a:rPr>
              <a:t>書類選考</a:t>
            </a:r>
          </a:p>
        </p:txBody>
      </p:sp>
      <p:sp>
        <p:nvSpPr>
          <p:cNvPr id="8" name="テキスト ボックス 7"/>
          <p:cNvSpPr txBox="1"/>
          <p:nvPr/>
        </p:nvSpPr>
        <p:spPr>
          <a:xfrm>
            <a:off x="5452446" y="1810624"/>
            <a:ext cx="1739947" cy="461665"/>
          </a:xfrm>
          <a:prstGeom prst="rect">
            <a:avLst/>
          </a:prstGeom>
          <a:noFill/>
        </p:spPr>
        <p:txBody>
          <a:bodyPr wrap="square" rtlCol="0">
            <a:spAutoFit/>
          </a:bodyPr>
          <a:lstStyle/>
          <a:p>
            <a:pPr algn="ctr"/>
            <a:r>
              <a:rPr kumimoji="1" lang="ja-JP" altLang="en-US" sz="2400" b="1" dirty="0">
                <a:solidFill>
                  <a:schemeClr val="bg1"/>
                </a:solidFill>
                <a:latin typeface="+mn-ea"/>
                <a:cs typeface="Hiragino Kaku Gothic ProN W6" charset="-128"/>
              </a:rPr>
              <a:t>面接</a:t>
            </a:r>
          </a:p>
        </p:txBody>
      </p:sp>
      <p:sp>
        <p:nvSpPr>
          <p:cNvPr id="19" name="テキスト ボックス 18"/>
          <p:cNvSpPr txBox="1"/>
          <p:nvPr/>
        </p:nvSpPr>
        <p:spPr>
          <a:xfrm>
            <a:off x="1450557" y="2584113"/>
            <a:ext cx="2513576" cy="1299971"/>
          </a:xfrm>
          <a:prstGeom prst="rect">
            <a:avLst/>
          </a:prstGeom>
          <a:noFill/>
        </p:spPr>
        <p:txBody>
          <a:bodyPr wrap="square" rtlCol="0">
            <a:spAutoFit/>
          </a:bodyPr>
          <a:lstStyle/>
          <a:p>
            <a:pPr algn="ctr">
              <a:lnSpc>
                <a:spcPct val="150000"/>
              </a:lnSpc>
            </a:pPr>
            <a:r>
              <a:rPr kumimoji="1" lang="ja-JP" altLang="en-US" dirty="0">
                <a:solidFill>
                  <a:schemeClr val="bg1"/>
                </a:solidFill>
                <a:latin typeface="+mn-ea"/>
                <a:cs typeface="Hiragino Kaku Gothic ProN W3" charset="-128"/>
              </a:rPr>
              <a:t>志望理由書</a:t>
            </a:r>
            <a:endParaRPr kumimoji="1" lang="en-US" altLang="ja-JP" dirty="0">
              <a:solidFill>
                <a:schemeClr val="bg1"/>
              </a:solidFill>
              <a:latin typeface="+mn-ea"/>
              <a:cs typeface="Hiragino Kaku Gothic ProN W3" charset="-128"/>
            </a:endParaRPr>
          </a:p>
          <a:p>
            <a:pPr algn="ctr">
              <a:lnSpc>
                <a:spcPct val="150000"/>
              </a:lnSpc>
            </a:pPr>
            <a:r>
              <a:rPr kumimoji="1" lang="ja-JP" altLang="en-US" dirty="0">
                <a:solidFill>
                  <a:schemeClr val="bg1"/>
                </a:solidFill>
                <a:latin typeface="+mn-ea"/>
                <a:cs typeface="Hiragino Kaku Gothic ProN W3" charset="-128"/>
              </a:rPr>
              <a:t>英語能力証明書</a:t>
            </a:r>
            <a:endParaRPr kumimoji="1" lang="en-US" altLang="ja-JP" dirty="0">
              <a:solidFill>
                <a:schemeClr val="bg1"/>
              </a:solidFill>
              <a:latin typeface="+mn-ea"/>
              <a:cs typeface="Hiragino Kaku Gothic ProN W3" charset="-128"/>
            </a:endParaRPr>
          </a:p>
          <a:p>
            <a:pPr algn="ctr">
              <a:lnSpc>
                <a:spcPct val="150000"/>
              </a:lnSpc>
            </a:pPr>
            <a:r>
              <a:rPr lang="en-US" altLang="ja-JP" dirty="0">
                <a:solidFill>
                  <a:schemeClr val="bg1"/>
                </a:solidFill>
                <a:latin typeface="+mn-ea"/>
                <a:cs typeface="Hiragino Kaku Gothic ProN W3" charset="-128"/>
              </a:rPr>
              <a:t>CV (</a:t>
            </a:r>
            <a:r>
              <a:rPr lang="ja-JP" altLang="en-US" dirty="0">
                <a:solidFill>
                  <a:schemeClr val="bg1"/>
                </a:solidFill>
                <a:latin typeface="+mn-ea"/>
                <a:cs typeface="Hiragino Kaku Gothic ProN W3" charset="-128"/>
              </a:rPr>
              <a:t>英文履歴書</a:t>
            </a:r>
            <a:r>
              <a:rPr lang="en-US" altLang="ja-JP" dirty="0">
                <a:solidFill>
                  <a:schemeClr val="bg1"/>
                </a:solidFill>
                <a:latin typeface="+mn-ea"/>
                <a:cs typeface="Hiragino Kaku Gothic ProN W3" charset="-128"/>
              </a:rPr>
              <a:t>)</a:t>
            </a:r>
            <a:endParaRPr kumimoji="1" lang="ja-JP" altLang="en-US" dirty="0">
              <a:solidFill>
                <a:schemeClr val="bg1"/>
              </a:solidFill>
              <a:latin typeface="+mn-ea"/>
              <a:cs typeface="Hiragino Kaku Gothic ProN W3" charset="-128"/>
            </a:endParaRPr>
          </a:p>
        </p:txBody>
      </p:sp>
      <p:sp>
        <p:nvSpPr>
          <p:cNvPr id="20" name="テキスト ボックス 19"/>
          <p:cNvSpPr txBox="1"/>
          <p:nvPr/>
        </p:nvSpPr>
        <p:spPr>
          <a:xfrm>
            <a:off x="5065631" y="2503360"/>
            <a:ext cx="2513575" cy="2308324"/>
          </a:xfrm>
          <a:prstGeom prst="rect">
            <a:avLst/>
          </a:prstGeom>
          <a:noFill/>
        </p:spPr>
        <p:txBody>
          <a:bodyPr wrap="square" rtlCol="0">
            <a:spAutoFit/>
          </a:bodyPr>
          <a:lstStyle/>
          <a:p>
            <a:pPr algn="ctr"/>
            <a:r>
              <a:rPr kumimoji="1" lang="en-US" altLang="ja-JP" dirty="0">
                <a:solidFill>
                  <a:schemeClr val="bg1"/>
                </a:solidFill>
                <a:latin typeface="+mn-ea"/>
                <a:cs typeface="Hiragino Kaku Gothic ProN W3" charset="-128"/>
              </a:rPr>
              <a:t>【</a:t>
            </a:r>
            <a:r>
              <a:rPr kumimoji="1" lang="ja-JP" altLang="en-US" dirty="0">
                <a:solidFill>
                  <a:schemeClr val="bg1"/>
                </a:solidFill>
                <a:latin typeface="+mn-ea"/>
                <a:cs typeface="Hiragino Kaku Gothic ProN W3" charset="-128"/>
              </a:rPr>
              <a:t>会員校の学生</a:t>
            </a:r>
            <a:r>
              <a:rPr kumimoji="1" lang="en-US" altLang="ja-JP" dirty="0">
                <a:solidFill>
                  <a:schemeClr val="bg1"/>
                </a:solidFill>
                <a:latin typeface="+mn-ea"/>
                <a:cs typeface="Hiragino Kaku Gothic ProN W3" charset="-128"/>
              </a:rPr>
              <a:t>】</a:t>
            </a:r>
          </a:p>
          <a:p>
            <a:pPr algn="ctr"/>
            <a:endParaRPr lang="en-US" altLang="ja-JP" sz="600" dirty="0">
              <a:solidFill>
                <a:schemeClr val="bg1"/>
              </a:solidFill>
              <a:latin typeface="+mn-ea"/>
              <a:cs typeface="Hiragino Kaku Gothic ProN W3" charset="-128"/>
            </a:endParaRPr>
          </a:p>
          <a:p>
            <a:pPr algn="ctr"/>
            <a:r>
              <a:rPr lang="ja-JP" altLang="en-US" dirty="0">
                <a:solidFill>
                  <a:schemeClr val="bg1"/>
                </a:solidFill>
                <a:latin typeface="+mn-ea"/>
                <a:cs typeface="Hiragino Kaku Gothic ProN W3" charset="-128"/>
              </a:rPr>
              <a:t>大学ごとに</a:t>
            </a:r>
            <a:endParaRPr lang="en-US" altLang="ja-JP" dirty="0">
              <a:solidFill>
                <a:schemeClr val="bg1"/>
              </a:solidFill>
              <a:latin typeface="+mn-ea"/>
              <a:cs typeface="Hiragino Kaku Gothic ProN W3" charset="-128"/>
            </a:endParaRPr>
          </a:p>
          <a:p>
            <a:pPr algn="ctr"/>
            <a:r>
              <a:rPr lang="en-US" altLang="ja-JP" dirty="0">
                <a:solidFill>
                  <a:schemeClr val="bg1"/>
                </a:solidFill>
                <a:latin typeface="+mn-ea"/>
                <a:cs typeface="Hiragino Kaku Gothic ProN W3" charset="-128"/>
              </a:rPr>
              <a:t>IAESTE</a:t>
            </a:r>
            <a:r>
              <a:rPr lang="ja-JP" altLang="en-US" dirty="0">
                <a:solidFill>
                  <a:schemeClr val="bg1"/>
                </a:solidFill>
                <a:latin typeface="+mn-ea"/>
                <a:cs typeface="Hiragino Kaku Gothic ProN W3" charset="-128"/>
              </a:rPr>
              <a:t>担当教授と</a:t>
            </a:r>
            <a:endParaRPr lang="en-US" altLang="ja-JP" dirty="0">
              <a:solidFill>
                <a:schemeClr val="bg1"/>
              </a:solidFill>
              <a:latin typeface="+mn-ea"/>
              <a:cs typeface="Hiragino Kaku Gothic ProN W3" charset="-128"/>
            </a:endParaRPr>
          </a:p>
          <a:p>
            <a:pPr algn="ctr"/>
            <a:r>
              <a:rPr kumimoji="1" lang="ja-JP" altLang="en-US" dirty="0">
                <a:solidFill>
                  <a:schemeClr val="bg1"/>
                </a:solidFill>
                <a:latin typeface="+mn-ea"/>
                <a:cs typeface="Hiragino Kaku Gothic ProN W3" charset="-128"/>
              </a:rPr>
              <a:t>面接</a:t>
            </a:r>
            <a:endParaRPr kumimoji="1" lang="en-US" altLang="ja-JP" dirty="0">
              <a:solidFill>
                <a:schemeClr val="bg1"/>
              </a:solidFill>
              <a:latin typeface="+mn-ea"/>
              <a:cs typeface="Hiragino Kaku Gothic ProN W3" charset="-128"/>
            </a:endParaRPr>
          </a:p>
          <a:p>
            <a:pPr algn="ctr"/>
            <a:endParaRPr kumimoji="1" lang="en-US" altLang="ja-JP" sz="600" dirty="0">
              <a:solidFill>
                <a:schemeClr val="bg1"/>
              </a:solidFill>
              <a:latin typeface="+mn-ea"/>
              <a:cs typeface="Hiragino Kaku Gothic ProN W3" charset="-128"/>
            </a:endParaRPr>
          </a:p>
          <a:p>
            <a:pPr algn="ctr"/>
            <a:r>
              <a:rPr kumimoji="1" lang="en-US" altLang="ja-JP" dirty="0">
                <a:solidFill>
                  <a:schemeClr val="bg1"/>
                </a:solidFill>
                <a:latin typeface="+mn-ea"/>
                <a:cs typeface="Hiragino Kaku Gothic ProN W3" charset="-128"/>
              </a:rPr>
              <a:t>【</a:t>
            </a:r>
            <a:r>
              <a:rPr lang="ja-JP" altLang="en-US" dirty="0">
                <a:solidFill>
                  <a:schemeClr val="bg1"/>
                </a:solidFill>
                <a:latin typeface="+mn-ea"/>
                <a:cs typeface="Hiragino Kaku Gothic ProN W3" charset="-128"/>
              </a:rPr>
              <a:t>非</a:t>
            </a:r>
            <a:r>
              <a:rPr kumimoji="1" lang="ja-JP" altLang="en-US" dirty="0">
                <a:solidFill>
                  <a:schemeClr val="bg1"/>
                </a:solidFill>
                <a:latin typeface="+mn-ea"/>
                <a:cs typeface="Hiragino Kaku Gothic ProN W3" charset="-128"/>
              </a:rPr>
              <a:t>会員校の学生</a:t>
            </a:r>
            <a:r>
              <a:rPr kumimoji="1" lang="en-US" altLang="ja-JP" dirty="0">
                <a:solidFill>
                  <a:schemeClr val="bg1"/>
                </a:solidFill>
                <a:latin typeface="+mn-ea"/>
                <a:cs typeface="Hiragino Kaku Gothic ProN W3" charset="-128"/>
              </a:rPr>
              <a:t>】</a:t>
            </a:r>
          </a:p>
          <a:p>
            <a:pPr algn="ctr"/>
            <a:endParaRPr lang="en-US" altLang="ja-JP" sz="600" dirty="0">
              <a:solidFill>
                <a:schemeClr val="bg1"/>
              </a:solidFill>
              <a:latin typeface="+mn-ea"/>
              <a:cs typeface="Hiragino Kaku Gothic ProN W3" charset="-128"/>
            </a:endParaRPr>
          </a:p>
          <a:p>
            <a:pPr algn="ctr"/>
            <a:r>
              <a:rPr lang="ja-JP" altLang="en-US" dirty="0">
                <a:solidFill>
                  <a:schemeClr val="bg1"/>
                </a:solidFill>
                <a:latin typeface="+mn-ea"/>
                <a:cs typeface="Hiragino Kaku Gothic ProN W3" charset="-128"/>
              </a:rPr>
              <a:t>選考委員の教授と</a:t>
            </a:r>
            <a:endParaRPr lang="en-US" altLang="ja-JP" dirty="0">
              <a:solidFill>
                <a:schemeClr val="bg1"/>
              </a:solidFill>
              <a:latin typeface="+mn-ea"/>
              <a:cs typeface="Hiragino Kaku Gothic ProN W3" charset="-128"/>
            </a:endParaRPr>
          </a:p>
          <a:p>
            <a:pPr algn="ctr"/>
            <a:r>
              <a:rPr lang="ja-JP" altLang="en-US" dirty="0">
                <a:solidFill>
                  <a:schemeClr val="bg1"/>
                </a:solidFill>
                <a:latin typeface="+mn-ea"/>
                <a:cs typeface="Hiragino Kaku Gothic ProN W3" charset="-128"/>
              </a:rPr>
              <a:t>面接</a:t>
            </a:r>
            <a:endParaRPr lang="en-US" altLang="ja-JP" dirty="0">
              <a:solidFill>
                <a:schemeClr val="bg1"/>
              </a:solidFill>
              <a:latin typeface="+mn-ea"/>
              <a:cs typeface="Hiragino Kaku Gothic ProN W3" charset="-128"/>
            </a:endParaRPr>
          </a:p>
        </p:txBody>
      </p:sp>
      <p:cxnSp>
        <p:nvCxnSpPr>
          <p:cNvPr id="14" name="直線コネクタ 13"/>
          <p:cNvCxnSpPr/>
          <p:nvPr/>
        </p:nvCxnSpPr>
        <p:spPr>
          <a:xfrm>
            <a:off x="2490198" y="2395854"/>
            <a:ext cx="51261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 name="直線コネクタ 21"/>
          <p:cNvCxnSpPr/>
          <p:nvPr/>
        </p:nvCxnSpPr>
        <p:spPr>
          <a:xfrm>
            <a:off x="6066110" y="2395854"/>
            <a:ext cx="51261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正方形/長方形 14"/>
          <p:cNvSpPr/>
          <p:nvPr/>
        </p:nvSpPr>
        <p:spPr>
          <a:xfrm>
            <a:off x="1801922" y="5225827"/>
            <a:ext cx="5373445" cy="884473"/>
          </a:xfrm>
          <a:prstGeom prst="rect">
            <a:avLst/>
          </a:prstGeom>
        </p:spPr>
        <p:txBody>
          <a:bodyPr wrap="square">
            <a:spAutoFit/>
          </a:bodyPr>
          <a:lstStyle/>
          <a:p>
            <a:pPr algn="ctr">
              <a:lnSpc>
                <a:spcPct val="150000"/>
              </a:lnSpc>
            </a:pPr>
            <a:r>
              <a:rPr lang="ja-JP" altLang="en-US" dirty="0">
                <a:latin typeface="+mn-ea"/>
                <a:cs typeface="Hiragino Kaku Gothic ProN W3" charset="-128"/>
              </a:rPr>
              <a:t>英語力，専門分野の習得度とともに</a:t>
            </a:r>
            <a:br>
              <a:rPr lang="en-US" altLang="ja-JP" dirty="0">
                <a:latin typeface="+mn-ea"/>
                <a:cs typeface="Hiragino Kaku Gothic ProN W3" charset="-128"/>
              </a:rPr>
            </a:br>
            <a:r>
              <a:rPr lang="en-US" altLang="ja-JP" dirty="0">
                <a:latin typeface="+mn-ea"/>
                <a:cs typeface="Hiragino Kaku Gothic ProN W3" charset="-128"/>
              </a:rPr>
              <a:t>IAESTE</a:t>
            </a:r>
            <a:r>
              <a:rPr lang="ja-JP" altLang="en-US" dirty="0">
                <a:latin typeface="+mn-ea"/>
                <a:cs typeface="Hiragino Kaku Gothic ProN W3" charset="-128"/>
              </a:rPr>
              <a:t>研修に対する意欲をはかるために行います</a:t>
            </a:r>
            <a:endParaRPr lang="en-US" altLang="ja-JP" dirty="0">
              <a:latin typeface="+mn-ea"/>
              <a:cs typeface="Hiragino Kaku Gothic ProN W3" charset="-128"/>
            </a:endParaRPr>
          </a:p>
        </p:txBody>
      </p:sp>
      <p:sp>
        <p:nvSpPr>
          <p:cNvPr id="23" name="テキスト ボックス 22"/>
          <p:cNvSpPr txBox="1"/>
          <p:nvPr/>
        </p:nvSpPr>
        <p:spPr>
          <a:xfrm>
            <a:off x="1891528" y="4199332"/>
            <a:ext cx="1724953" cy="401442"/>
          </a:xfrm>
          <a:prstGeom prst="rect">
            <a:avLst/>
          </a:prstGeom>
          <a:noFill/>
          <a:ln>
            <a:solidFill>
              <a:srgbClr val="FFC400"/>
            </a:solidFill>
          </a:ln>
        </p:spPr>
        <p:txBody>
          <a:bodyPr wrap="square" tIns="36000" bIns="72000" rtlCol="0">
            <a:spAutoFit/>
          </a:bodyPr>
          <a:lstStyle/>
          <a:p>
            <a:pPr algn="ctr">
              <a:lnSpc>
                <a:spcPct val="150000"/>
              </a:lnSpc>
            </a:pPr>
            <a:r>
              <a:rPr kumimoji="1" lang="en-US" altLang="ja-JP" sz="1400" b="1" dirty="0">
                <a:solidFill>
                  <a:srgbClr val="FFC400"/>
                </a:solidFill>
                <a:latin typeface="+mn-ea"/>
                <a:cs typeface="Hiragino Kaku Gothic ProN W6" charset="-128"/>
              </a:rPr>
              <a:t>10/20</a:t>
            </a:r>
            <a:r>
              <a:rPr kumimoji="1" lang="ja-JP" altLang="en-US" sz="1400" b="1" dirty="0">
                <a:solidFill>
                  <a:srgbClr val="FFC400"/>
                </a:solidFill>
                <a:latin typeface="+mn-ea"/>
                <a:cs typeface="Hiragino Kaku Gothic ProN W6" charset="-128"/>
              </a:rPr>
              <a:t>までに提出</a:t>
            </a:r>
          </a:p>
        </p:txBody>
      </p:sp>
    </p:spTree>
    <p:extLst>
      <p:ext uri="{BB962C8B-B14F-4D97-AF65-F5344CB8AC3E}">
        <p14:creationId xmlns:p14="http://schemas.microsoft.com/office/powerpoint/2010/main" val="20342379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2">
            <a:extLst>
              <a:ext uri="{FF2B5EF4-FFF2-40B4-BE49-F238E27FC236}">
                <a16:creationId xmlns:a16="http://schemas.microsoft.com/office/drawing/2014/main" id="{4E6A3BA1-7BEF-47EA-81D6-3EFC7BF5DD37}"/>
              </a:ext>
            </a:extLst>
          </p:cNvPr>
          <p:cNvSpPr>
            <a:spLocks noGrp="1"/>
          </p:cNvSpPr>
          <p:nvPr>
            <p:ph type="title"/>
          </p:nvPr>
        </p:nvSpPr>
        <p:spPr>
          <a:xfrm>
            <a:off x="229651" y="0"/>
            <a:ext cx="7079882" cy="609047"/>
          </a:xfrm>
        </p:spPr>
        <p:txBody>
          <a:bodyPr/>
          <a:lstStyle/>
          <a:p>
            <a:r>
              <a:rPr lang="en-US" altLang="ja-JP" sz="2000" b="0" dirty="0">
                <a:latin typeface="Futura Medium" panose="020B0602020204020303" pitchFamily="34" charset="-79"/>
                <a:ea typeface="Helvetica" charset="0"/>
                <a:cs typeface="Futura Medium" panose="020B0602020204020303" pitchFamily="34" charset="-79"/>
              </a:rPr>
              <a:t>1.</a:t>
            </a:r>
            <a:r>
              <a:rPr lang="ja-JP" altLang="en-US" b="0" dirty="0">
                <a:latin typeface="Futura Medium" panose="020B0602020204020303" pitchFamily="34" charset="-79"/>
                <a:ea typeface="Helvetica" charset="0"/>
                <a:cs typeface="Futura Medium" panose="020B0602020204020303" pitchFamily="34" charset="-79"/>
              </a:rPr>
              <a:t>面接</a:t>
            </a:r>
            <a:r>
              <a:rPr lang="ja-JP" altLang="en-US" dirty="0"/>
              <a:t>について</a:t>
            </a:r>
            <a:endParaRPr kumimoji="1" lang="ja-JP" altLang="en-US" dirty="0"/>
          </a:p>
        </p:txBody>
      </p:sp>
      <p:sp>
        <p:nvSpPr>
          <p:cNvPr id="8" name="タイトル 2">
            <a:extLst>
              <a:ext uri="{FF2B5EF4-FFF2-40B4-BE49-F238E27FC236}">
                <a16:creationId xmlns:a16="http://schemas.microsoft.com/office/drawing/2014/main" id="{E744776A-77FD-4D29-A735-9AA40CDDF8A0}"/>
              </a:ext>
            </a:extLst>
          </p:cNvPr>
          <p:cNvSpPr txBox="1">
            <a:spLocks/>
          </p:cNvSpPr>
          <p:nvPr/>
        </p:nvSpPr>
        <p:spPr>
          <a:xfrm>
            <a:off x="951276" y="1205050"/>
            <a:ext cx="2437349" cy="609047"/>
          </a:xfrm>
          <a:prstGeom prst="rect">
            <a:avLst/>
          </a:prstGeom>
        </p:spPr>
        <p:txBody>
          <a:bodyPr vert="horz" lIns="91440" tIns="72000" rIns="91440" bIns="45720" rtlCol="0" anchor="ctr">
            <a:noAutofit/>
          </a:bodyPr>
          <a:lstStyle>
            <a:lvl1pPr algn="l" defTabSz="914400" rtl="0" eaLnBrk="1" latinLnBrk="0" hangingPunct="1">
              <a:lnSpc>
                <a:spcPct val="90000"/>
              </a:lnSpc>
              <a:spcBef>
                <a:spcPct val="0"/>
              </a:spcBef>
              <a:buNone/>
              <a:defRPr kumimoji="1" sz="2000" b="1" kern="1200">
                <a:solidFill>
                  <a:schemeClr val="bg1"/>
                </a:solidFill>
                <a:latin typeface="+mn-ea"/>
                <a:ea typeface="+mn-ea"/>
                <a:cs typeface="Hiragino Kaku Gothic ProN W6" charset="-128"/>
              </a:defRPr>
            </a:lvl1pPr>
          </a:lstStyle>
          <a:p>
            <a:r>
              <a:rPr lang="ja-JP" altLang="en-US" sz="2200" dirty="0">
                <a:solidFill>
                  <a:srgbClr val="2F6192"/>
                </a:solidFill>
              </a:rPr>
              <a:t>日にち</a:t>
            </a:r>
          </a:p>
        </p:txBody>
      </p:sp>
      <p:sp>
        <p:nvSpPr>
          <p:cNvPr id="13" name="タイトル 2">
            <a:extLst>
              <a:ext uri="{FF2B5EF4-FFF2-40B4-BE49-F238E27FC236}">
                <a16:creationId xmlns:a16="http://schemas.microsoft.com/office/drawing/2014/main" id="{6E794AAD-F7F8-470F-ABE4-6C96B31DEA1F}"/>
              </a:ext>
            </a:extLst>
          </p:cNvPr>
          <p:cNvSpPr txBox="1">
            <a:spLocks/>
          </p:cNvSpPr>
          <p:nvPr/>
        </p:nvSpPr>
        <p:spPr>
          <a:xfrm>
            <a:off x="951276" y="2467113"/>
            <a:ext cx="2437349" cy="609047"/>
          </a:xfrm>
          <a:prstGeom prst="rect">
            <a:avLst/>
          </a:prstGeom>
        </p:spPr>
        <p:txBody>
          <a:bodyPr vert="horz" lIns="91440" tIns="72000" rIns="91440" bIns="45720" rtlCol="0" anchor="ctr">
            <a:noAutofit/>
          </a:bodyPr>
          <a:lstStyle>
            <a:lvl1pPr algn="l" defTabSz="914400" rtl="0" eaLnBrk="1" latinLnBrk="0" hangingPunct="1">
              <a:lnSpc>
                <a:spcPct val="90000"/>
              </a:lnSpc>
              <a:spcBef>
                <a:spcPct val="0"/>
              </a:spcBef>
              <a:buNone/>
              <a:defRPr kumimoji="1" sz="2000" b="1" kern="1200">
                <a:solidFill>
                  <a:schemeClr val="bg1"/>
                </a:solidFill>
                <a:latin typeface="+mn-ea"/>
                <a:ea typeface="+mn-ea"/>
                <a:cs typeface="Hiragino Kaku Gothic ProN W6" charset="-128"/>
              </a:defRPr>
            </a:lvl1pPr>
          </a:lstStyle>
          <a:p>
            <a:r>
              <a:rPr lang="ja-JP" altLang="en-US" sz="2200" dirty="0">
                <a:solidFill>
                  <a:srgbClr val="2F6192"/>
                </a:solidFill>
              </a:rPr>
              <a:t>場所</a:t>
            </a:r>
          </a:p>
        </p:txBody>
      </p:sp>
      <p:sp>
        <p:nvSpPr>
          <p:cNvPr id="14" name="タイトル 2">
            <a:extLst>
              <a:ext uri="{FF2B5EF4-FFF2-40B4-BE49-F238E27FC236}">
                <a16:creationId xmlns:a16="http://schemas.microsoft.com/office/drawing/2014/main" id="{AFDE222B-BEA4-42DF-BA32-B0C94B1DB964}"/>
              </a:ext>
            </a:extLst>
          </p:cNvPr>
          <p:cNvSpPr txBox="1">
            <a:spLocks/>
          </p:cNvSpPr>
          <p:nvPr/>
        </p:nvSpPr>
        <p:spPr>
          <a:xfrm>
            <a:off x="951276" y="3729176"/>
            <a:ext cx="2437349" cy="609047"/>
          </a:xfrm>
          <a:prstGeom prst="rect">
            <a:avLst/>
          </a:prstGeom>
        </p:spPr>
        <p:txBody>
          <a:bodyPr vert="horz" lIns="91440" tIns="72000" rIns="91440" bIns="45720" rtlCol="0" anchor="ctr">
            <a:noAutofit/>
          </a:bodyPr>
          <a:lstStyle>
            <a:lvl1pPr algn="l" defTabSz="914400" rtl="0" eaLnBrk="1" latinLnBrk="0" hangingPunct="1">
              <a:lnSpc>
                <a:spcPct val="90000"/>
              </a:lnSpc>
              <a:spcBef>
                <a:spcPct val="0"/>
              </a:spcBef>
              <a:buNone/>
              <a:defRPr kumimoji="1" sz="2000" b="1" kern="1200">
                <a:solidFill>
                  <a:schemeClr val="bg1"/>
                </a:solidFill>
                <a:latin typeface="+mn-ea"/>
                <a:ea typeface="+mn-ea"/>
                <a:cs typeface="Hiragino Kaku Gothic ProN W6" charset="-128"/>
              </a:defRPr>
            </a:lvl1pPr>
          </a:lstStyle>
          <a:p>
            <a:r>
              <a:rPr lang="ja-JP" altLang="en-US" sz="2200" dirty="0">
                <a:solidFill>
                  <a:srgbClr val="2F6192"/>
                </a:solidFill>
                <a:cs typeface="Futura Medium" panose="020B0602020204020303" pitchFamily="34" charset="-79"/>
              </a:rPr>
              <a:t>申込期限</a:t>
            </a:r>
          </a:p>
        </p:txBody>
      </p:sp>
      <p:sp>
        <p:nvSpPr>
          <p:cNvPr id="16" name="タイトル 2">
            <a:extLst>
              <a:ext uri="{FF2B5EF4-FFF2-40B4-BE49-F238E27FC236}">
                <a16:creationId xmlns:a16="http://schemas.microsoft.com/office/drawing/2014/main" id="{72DBAE8E-CA3C-41CC-9172-5BF6A26DA2F0}"/>
              </a:ext>
            </a:extLst>
          </p:cNvPr>
          <p:cNvSpPr txBox="1">
            <a:spLocks/>
          </p:cNvSpPr>
          <p:nvPr/>
        </p:nvSpPr>
        <p:spPr>
          <a:xfrm>
            <a:off x="951276" y="4991238"/>
            <a:ext cx="2437349" cy="609047"/>
          </a:xfrm>
          <a:prstGeom prst="rect">
            <a:avLst/>
          </a:prstGeom>
        </p:spPr>
        <p:txBody>
          <a:bodyPr vert="horz" lIns="91440" tIns="72000" rIns="91440" bIns="45720" rtlCol="0" anchor="ctr">
            <a:noAutofit/>
          </a:bodyPr>
          <a:lstStyle>
            <a:lvl1pPr algn="l" defTabSz="914400" rtl="0" eaLnBrk="1" latinLnBrk="0" hangingPunct="1">
              <a:lnSpc>
                <a:spcPct val="90000"/>
              </a:lnSpc>
              <a:spcBef>
                <a:spcPct val="0"/>
              </a:spcBef>
              <a:buNone/>
              <a:defRPr kumimoji="1" sz="2000" b="1" kern="1200">
                <a:solidFill>
                  <a:schemeClr val="bg1"/>
                </a:solidFill>
                <a:latin typeface="+mn-ea"/>
                <a:ea typeface="+mn-ea"/>
                <a:cs typeface="Hiragino Kaku Gothic ProN W6" charset="-128"/>
              </a:defRPr>
            </a:lvl1pPr>
          </a:lstStyle>
          <a:p>
            <a:r>
              <a:rPr lang="ja-JP" altLang="en-US" sz="2200" dirty="0">
                <a:solidFill>
                  <a:srgbClr val="2F6192"/>
                </a:solidFill>
                <a:latin typeface="Futura Medium" panose="020B0602020204020303" pitchFamily="34" charset="-79"/>
                <a:ea typeface="Helvetica" charset="0"/>
                <a:cs typeface="Futura Medium" panose="020B0602020204020303" pitchFamily="34" charset="-79"/>
              </a:rPr>
              <a:t>面接結果</a:t>
            </a:r>
            <a:endParaRPr lang="ja-JP" altLang="en-US" sz="2200" dirty="0">
              <a:solidFill>
                <a:srgbClr val="2F6192"/>
              </a:solidFill>
            </a:endParaRPr>
          </a:p>
        </p:txBody>
      </p:sp>
      <p:sp>
        <p:nvSpPr>
          <p:cNvPr id="17" name="タイトル 2">
            <a:extLst>
              <a:ext uri="{FF2B5EF4-FFF2-40B4-BE49-F238E27FC236}">
                <a16:creationId xmlns:a16="http://schemas.microsoft.com/office/drawing/2014/main" id="{42A68607-1934-4000-83F7-204FBF28736B}"/>
              </a:ext>
            </a:extLst>
          </p:cNvPr>
          <p:cNvSpPr txBox="1">
            <a:spLocks/>
          </p:cNvSpPr>
          <p:nvPr/>
        </p:nvSpPr>
        <p:spPr>
          <a:xfrm>
            <a:off x="2695570" y="1205049"/>
            <a:ext cx="4268457" cy="609047"/>
          </a:xfrm>
          <a:prstGeom prst="rect">
            <a:avLst/>
          </a:prstGeom>
        </p:spPr>
        <p:txBody>
          <a:bodyPr vert="horz" lIns="91440" tIns="72000" rIns="91440" bIns="45720" rtlCol="0" anchor="ctr">
            <a:noAutofit/>
          </a:bodyPr>
          <a:lstStyle>
            <a:lvl1pPr algn="l" defTabSz="914400" rtl="0" eaLnBrk="1" latinLnBrk="0" hangingPunct="1">
              <a:lnSpc>
                <a:spcPct val="90000"/>
              </a:lnSpc>
              <a:spcBef>
                <a:spcPct val="0"/>
              </a:spcBef>
              <a:buNone/>
              <a:defRPr kumimoji="1" sz="2000" b="1" kern="1200">
                <a:solidFill>
                  <a:schemeClr val="bg1"/>
                </a:solidFill>
                <a:latin typeface="+mn-ea"/>
                <a:ea typeface="+mn-ea"/>
                <a:cs typeface="Hiragino Kaku Gothic ProN W6" charset="-128"/>
              </a:defRPr>
            </a:lvl1pPr>
          </a:lstStyle>
          <a:p>
            <a:r>
              <a:rPr lang="en-US" altLang="ja-JP" sz="2800" dirty="0">
                <a:solidFill>
                  <a:schemeClr val="tx1"/>
                </a:solidFill>
              </a:rPr>
              <a:t>2022</a:t>
            </a:r>
            <a:r>
              <a:rPr lang="ja-JP" altLang="en-US" sz="2400" dirty="0">
                <a:solidFill>
                  <a:schemeClr val="tx1"/>
                </a:solidFill>
              </a:rPr>
              <a:t>年</a:t>
            </a:r>
            <a:r>
              <a:rPr lang="en-US" altLang="ja-JP" sz="2800" dirty="0">
                <a:solidFill>
                  <a:schemeClr val="tx1"/>
                </a:solidFill>
              </a:rPr>
              <a:t>11</a:t>
            </a:r>
            <a:r>
              <a:rPr lang="ja-JP" altLang="en-US" sz="2400" dirty="0">
                <a:solidFill>
                  <a:schemeClr val="tx1"/>
                </a:solidFill>
              </a:rPr>
              <a:t>月中</a:t>
            </a:r>
          </a:p>
        </p:txBody>
      </p:sp>
      <p:sp>
        <p:nvSpPr>
          <p:cNvPr id="18" name="タイトル 2">
            <a:extLst>
              <a:ext uri="{FF2B5EF4-FFF2-40B4-BE49-F238E27FC236}">
                <a16:creationId xmlns:a16="http://schemas.microsoft.com/office/drawing/2014/main" id="{82C8817B-AF08-4EF6-91EA-465B76509ED4}"/>
              </a:ext>
            </a:extLst>
          </p:cNvPr>
          <p:cNvSpPr txBox="1">
            <a:spLocks/>
          </p:cNvSpPr>
          <p:nvPr/>
        </p:nvSpPr>
        <p:spPr>
          <a:xfrm>
            <a:off x="2695571" y="2467112"/>
            <a:ext cx="4268457" cy="609047"/>
          </a:xfrm>
          <a:prstGeom prst="rect">
            <a:avLst/>
          </a:prstGeom>
        </p:spPr>
        <p:txBody>
          <a:bodyPr vert="horz" lIns="91440" tIns="72000" rIns="91440" bIns="45720" rtlCol="0" anchor="ctr">
            <a:noAutofit/>
          </a:bodyPr>
          <a:lstStyle>
            <a:lvl1pPr algn="l" defTabSz="914400" rtl="0" eaLnBrk="1" latinLnBrk="0" hangingPunct="1">
              <a:lnSpc>
                <a:spcPct val="90000"/>
              </a:lnSpc>
              <a:spcBef>
                <a:spcPct val="0"/>
              </a:spcBef>
              <a:buNone/>
              <a:defRPr kumimoji="1" sz="2000" b="1" kern="1200">
                <a:solidFill>
                  <a:schemeClr val="bg1"/>
                </a:solidFill>
                <a:latin typeface="+mn-ea"/>
                <a:ea typeface="+mn-ea"/>
                <a:cs typeface="Hiragino Kaku Gothic ProN W6" charset="-128"/>
              </a:defRPr>
            </a:lvl1pPr>
          </a:lstStyle>
          <a:p>
            <a:r>
              <a:rPr lang="ja-JP" altLang="en-US" sz="2400" dirty="0">
                <a:solidFill>
                  <a:schemeClr val="tx1"/>
                </a:solidFill>
              </a:rPr>
              <a:t>大学の指定された場所・</a:t>
            </a:r>
            <a:r>
              <a:rPr lang="en-US" altLang="ja-JP" sz="2400" dirty="0">
                <a:solidFill>
                  <a:schemeClr val="tx1"/>
                </a:solidFill>
              </a:rPr>
              <a:t>WEB</a:t>
            </a:r>
            <a:endParaRPr lang="ja-JP" altLang="en-US" sz="2400" dirty="0">
              <a:solidFill>
                <a:schemeClr val="tx1"/>
              </a:solidFill>
            </a:endParaRPr>
          </a:p>
        </p:txBody>
      </p:sp>
      <p:sp>
        <p:nvSpPr>
          <p:cNvPr id="19" name="タイトル 2">
            <a:extLst>
              <a:ext uri="{FF2B5EF4-FFF2-40B4-BE49-F238E27FC236}">
                <a16:creationId xmlns:a16="http://schemas.microsoft.com/office/drawing/2014/main" id="{6660F770-A3BF-495D-886C-FA4585D0868A}"/>
              </a:ext>
            </a:extLst>
          </p:cNvPr>
          <p:cNvSpPr txBox="1">
            <a:spLocks/>
          </p:cNvSpPr>
          <p:nvPr/>
        </p:nvSpPr>
        <p:spPr>
          <a:xfrm>
            <a:off x="2695571" y="3729175"/>
            <a:ext cx="4268457" cy="609047"/>
          </a:xfrm>
          <a:prstGeom prst="rect">
            <a:avLst/>
          </a:prstGeom>
        </p:spPr>
        <p:txBody>
          <a:bodyPr vert="horz" lIns="91440" tIns="72000" rIns="91440" bIns="45720" rtlCol="0" anchor="ctr">
            <a:noAutofit/>
          </a:bodyPr>
          <a:lstStyle>
            <a:lvl1pPr algn="l" defTabSz="914400" rtl="0" eaLnBrk="1" latinLnBrk="0" hangingPunct="1">
              <a:lnSpc>
                <a:spcPct val="90000"/>
              </a:lnSpc>
              <a:spcBef>
                <a:spcPct val="0"/>
              </a:spcBef>
              <a:buNone/>
              <a:defRPr kumimoji="1" sz="2000" b="1" kern="1200">
                <a:solidFill>
                  <a:schemeClr val="bg1"/>
                </a:solidFill>
                <a:latin typeface="+mn-ea"/>
                <a:ea typeface="+mn-ea"/>
                <a:cs typeface="Hiragino Kaku Gothic ProN W6" charset="-128"/>
              </a:defRPr>
            </a:lvl1pPr>
          </a:lstStyle>
          <a:p>
            <a:r>
              <a:rPr lang="en-US" altLang="ja-JP" sz="2800" dirty="0">
                <a:solidFill>
                  <a:schemeClr val="tx1"/>
                </a:solidFill>
              </a:rPr>
              <a:t>10</a:t>
            </a:r>
            <a:r>
              <a:rPr lang="ja-JP" altLang="en-US" sz="2400" dirty="0">
                <a:solidFill>
                  <a:schemeClr val="tx1"/>
                </a:solidFill>
              </a:rPr>
              <a:t>月</a:t>
            </a:r>
            <a:r>
              <a:rPr lang="en-US" altLang="ja-JP" sz="2800" dirty="0">
                <a:solidFill>
                  <a:schemeClr val="tx1"/>
                </a:solidFill>
              </a:rPr>
              <a:t>20</a:t>
            </a:r>
            <a:r>
              <a:rPr lang="ja-JP" altLang="en-US" sz="2400" dirty="0">
                <a:solidFill>
                  <a:schemeClr val="tx1"/>
                </a:solidFill>
              </a:rPr>
              <a:t>日 </a:t>
            </a:r>
            <a:r>
              <a:rPr lang="en-US" altLang="ja-JP" sz="2400" dirty="0">
                <a:solidFill>
                  <a:schemeClr val="tx1"/>
                </a:solidFill>
              </a:rPr>
              <a:t>(</a:t>
            </a:r>
            <a:r>
              <a:rPr lang="ja-JP" altLang="en-US" sz="2400" dirty="0">
                <a:solidFill>
                  <a:schemeClr val="tx1"/>
                </a:solidFill>
              </a:rPr>
              <a:t>予定</a:t>
            </a:r>
            <a:r>
              <a:rPr lang="en-US" altLang="ja-JP" sz="2400" dirty="0">
                <a:solidFill>
                  <a:schemeClr val="tx1"/>
                </a:solidFill>
              </a:rPr>
              <a:t>) </a:t>
            </a:r>
            <a:r>
              <a:rPr lang="ja-JP" altLang="en-US" sz="2400" dirty="0">
                <a:solidFill>
                  <a:schemeClr val="tx1"/>
                </a:solidFill>
              </a:rPr>
              <a:t>メール必着</a:t>
            </a:r>
          </a:p>
        </p:txBody>
      </p:sp>
      <p:sp>
        <p:nvSpPr>
          <p:cNvPr id="20" name="タイトル 2">
            <a:extLst>
              <a:ext uri="{FF2B5EF4-FFF2-40B4-BE49-F238E27FC236}">
                <a16:creationId xmlns:a16="http://schemas.microsoft.com/office/drawing/2014/main" id="{6C120213-5AFA-4659-A649-7AF316959DA8}"/>
              </a:ext>
            </a:extLst>
          </p:cNvPr>
          <p:cNvSpPr txBox="1">
            <a:spLocks/>
          </p:cNvSpPr>
          <p:nvPr/>
        </p:nvSpPr>
        <p:spPr>
          <a:xfrm>
            <a:off x="2695570" y="4991237"/>
            <a:ext cx="4268457" cy="609047"/>
          </a:xfrm>
          <a:prstGeom prst="rect">
            <a:avLst/>
          </a:prstGeom>
        </p:spPr>
        <p:txBody>
          <a:bodyPr vert="horz" lIns="91440" tIns="72000" rIns="91440" bIns="45720" rtlCol="0" anchor="ctr">
            <a:noAutofit/>
          </a:bodyPr>
          <a:lstStyle>
            <a:lvl1pPr algn="l" defTabSz="914400" rtl="0" eaLnBrk="1" latinLnBrk="0" hangingPunct="1">
              <a:lnSpc>
                <a:spcPct val="90000"/>
              </a:lnSpc>
              <a:spcBef>
                <a:spcPct val="0"/>
              </a:spcBef>
              <a:buNone/>
              <a:defRPr kumimoji="1" sz="2000" b="1" kern="1200">
                <a:solidFill>
                  <a:schemeClr val="bg1"/>
                </a:solidFill>
                <a:latin typeface="+mn-ea"/>
                <a:ea typeface="+mn-ea"/>
                <a:cs typeface="Hiragino Kaku Gothic ProN W6" charset="-128"/>
              </a:defRPr>
            </a:lvl1pPr>
          </a:lstStyle>
          <a:p>
            <a:r>
              <a:rPr lang="ja-JP" altLang="en-US" sz="2400" dirty="0">
                <a:solidFill>
                  <a:schemeClr val="tx1"/>
                </a:solidFill>
              </a:rPr>
              <a:t>個々にメールで通知予定</a:t>
            </a:r>
          </a:p>
        </p:txBody>
      </p:sp>
      <p:sp>
        <p:nvSpPr>
          <p:cNvPr id="21" name="タイトル 2">
            <a:extLst>
              <a:ext uri="{FF2B5EF4-FFF2-40B4-BE49-F238E27FC236}">
                <a16:creationId xmlns:a16="http://schemas.microsoft.com/office/drawing/2014/main" id="{08AFECC4-8D11-40E2-B329-07C8F19AB393}"/>
              </a:ext>
            </a:extLst>
          </p:cNvPr>
          <p:cNvSpPr txBox="1">
            <a:spLocks/>
          </p:cNvSpPr>
          <p:nvPr/>
        </p:nvSpPr>
        <p:spPr>
          <a:xfrm>
            <a:off x="783724" y="5470895"/>
            <a:ext cx="7576552" cy="609047"/>
          </a:xfrm>
          <a:prstGeom prst="rect">
            <a:avLst/>
          </a:prstGeom>
        </p:spPr>
        <p:txBody>
          <a:bodyPr vert="horz" lIns="91440" tIns="72000" rIns="91440" bIns="45720" rtlCol="0" anchor="ctr">
            <a:noAutofit/>
          </a:bodyPr>
          <a:lstStyle>
            <a:lvl1pPr algn="l" defTabSz="914400" rtl="0" eaLnBrk="1" latinLnBrk="0" hangingPunct="1">
              <a:lnSpc>
                <a:spcPct val="90000"/>
              </a:lnSpc>
              <a:spcBef>
                <a:spcPct val="0"/>
              </a:spcBef>
              <a:buNone/>
              <a:defRPr kumimoji="1" sz="2000" b="1" kern="1200">
                <a:solidFill>
                  <a:schemeClr val="bg1"/>
                </a:solidFill>
                <a:latin typeface="+mn-ea"/>
                <a:ea typeface="+mn-ea"/>
                <a:cs typeface="Hiragino Kaku Gothic ProN W6" charset="-128"/>
              </a:defRPr>
            </a:lvl1pPr>
          </a:lstStyle>
          <a:p>
            <a:pPr algn="ctr"/>
            <a:r>
              <a:rPr lang="ja-JP" altLang="en-US" sz="1400" dirty="0">
                <a:solidFill>
                  <a:srgbClr val="7F7F7F"/>
                </a:solidFill>
              </a:rPr>
              <a:t>詳細については募集要項及び</a:t>
            </a:r>
            <a:r>
              <a:rPr lang="en-US" altLang="ja-JP" sz="1400" dirty="0">
                <a:solidFill>
                  <a:srgbClr val="7F7F7F"/>
                </a:solidFill>
                <a:cs typeface="Futura Medium" panose="020B0602020204020303"/>
              </a:rPr>
              <a:t>IAESTE</a:t>
            </a:r>
            <a:r>
              <a:rPr lang="ja-JP" altLang="en-US" sz="1400" dirty="0">
                <a:solidFill>
                  <a:srgbClr val="7F7F7F"/>
                </a:solidFill>
                <a:cs typeface="Futura Medium" panose="020B0602020204020303"/>
              </a:rPr>
              <a:t> </a:t>
            </a:r>
            <a:r>
              <a:rPr lang="en-US" altLang="ja-JP" sz="1400" dirty="0">
                <a:solidFill>
                  <a:srgbClr val="7F7F7F"/>
                </a:solidFill>
                <a:cs typeface="Futura Medium" panose="020B0602020204020303"/>
              </a:rPr>
              <a:t>Japan</a:t>
            </a:r>
            <a:r>
              <a:rPr lang="ja-JP" altLang="en-US" sz="1400" dirty="0">
                <a:solidFill>
                  <a:srgbClr val="7F7F7F"/>
                </a:solidFill>
                <a:cs typeface="Futura Medium" panose="020B0602020204020303"/>
              </a:rPr>
              <a:t>の</a:t>
            </a:r>
            <a:r>
              <a:rPr lang="en-US" altLang="ja-JP" sz="1400" dirty="0">
                <a:solidFill>
                  <a:srgbClr val="7F7F7F"/>
                </a:solidFill>
                <a:cs typeface="Futura Medium" panose="020B0602020204020303"/>
              </a:rPr>
              <a:t>Web</a:t>
            </a:r>
            <a:r>
              <a:rPr lang="ja-JP" altLang="en-US" sz="1400" dirty="0">
                <a:solidFill>
                  <a:srgbClr val="7F7F7F"/>
                </a:solidFill>
              </a:rPr>
              <a:t>サイト</a:t>
            </a:r>
            <a:r>
              <a:rPr lang="en-US" altLang="ja-JP" sz="1400" b="0" dirty="0">
                <a:solidFill>
                  <a:srgbClr val="7F7F7F"/>
                </a:solidFill>
              </a:rPr>
              <a:t>(www.iaeste.or.jp)</a:t>
            </a:r>
            <a:r>
              <a:rPr lang="ja-JP" altLang="en-US" sz="1400" dirty="0">
                <a:solidFill>
                  <a:srgbClr val="7F7F7F"/>
                </a:solidFill>
              </a:rPr>
              <a:t>をご覧ください</a:t>
            </a:r>
          </a:p>
        </p:txBody>
      </p:sp>
    </p:spTree>
    <p:extLst>
      <p:ext uri="{BB962C8B-B14F-4D97-AF65-F5344CB8AC3E}">
        <p14:creationId xmlns:p14="http://schemas.microsoft.com/office/powerpoint/2010/main" val="1588122784"/>
      </p:ext>
    </p:extLst>
  </p:cSld>
  <p:clrMapOvr>
    <a:masterClrMapping/>
  </p:clrMapOvr>
  <mc:AlternateContent xmlns:mc="http://schemas.openxmlformats.org/markup-compatibility/2006" xmlns:p14="http://schemas.microsoft.com/office/powerpoint/2010/main">
    <mc:Choice Requires="p14">
      <p:transition spd="slow" p14:dur="2000" advTm="31081"/>
    </mc:Choice>
    <mc:Fallback xmlns="">
      <p:transition spd="slow" advTm="31081"/>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p:cNvSpPr/>
          <p:nvPr/>
        </p:nvSpPr>
        <p:spPr>
          <a:xfrm>
            <a:off x="1440000" y="1917000"/>
            <a:ext cx="6264000" cy="470123"/>
          </a:xfrm>
          <a:prstGeom prst="rect">
            <a:avLst/>
          </a:prstGeom>
          <a:gradFill>
            <a:gsLst>
              <a:gs pos="0">
                <a:srgbClr val="185FAE"/>
              </a:gs>
              <a:gs pos="53000">
                <a:srgbClr val="2498DA"/>
              </a:gs>
              <a:gs pos="99000">
                <a:srgbClr val="3EB4A8"/>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スライド番号プレースホルダー 1"/>
          <p:cNvSpPr>
            <a:spLocks noGrp="1"/>
          </p:cNvSpPr>
          <p:nvPr>
            <p:ph type="sldNum" sz="quarter" idx="12"/>
          </p:nvPr>
        </p:nvSpPr>
        <p:spPr/>
        <p:txBody>
          <a:bodyPr/>
          <a:lstStyle/>
          <a:p>
            <a:fld id="{F5703EAE-6F21-4879-92F0-A2EF6440CE14}" type="slidenum">
              <a:rPr lang="ja-JP" altLang="en-US" smtClean="0"/>
              <a:pPr/>
              <a:t>27</a:t>
            </a:fld>
            <a:endParaRPr lang="ja-JP" altLang="en-US"/>
          </a:p>
        </p:txBody>
      </p:sp>
      <p:sp>
        <p:nvSpPr>
          <p:cNvPr id="3" name="タイトル 2"/>
          <p:cNvSpPr>
            <a:spLocks noGrp="1"/>
          </p:cNvSpPr>
          <p:nvPr>
            <p:ph type="title"/>
          </p:nvPr>
        </p:nvSpPr>
        <p:spPr/>
        <p:txBody>
          <a:bodyPr/>
          <a:lstStyle/>
          <a:p>
            <a:r>
              <a:rPr lang="ja-JP" altLang="en-US" dirty="0"/>
              <a:t>語学試験について</a:t>
            </a:r>
            <a:endParaRPr kumimoji="1" lang="ja-JP" altLang="en-US" dirty="0"/>
          </a:p>
        </p:txBody>
      </p:sp>
      <p:graphicFrame>
        <p:nvGraphicFramePr>
          <p:cNvPr id="4" name="表 3"/>
          <p:cNvGraphicFramePr>
            <a:graphicFrameLocks noGrp="1"/>
          </p:cNvGraphicFramePr>
          <p:nvPr>
            <p:extLst>
              <p:ext uri="{D42A27DB-BD31-4B8C-83A1-F6EECF244321}">
                <p14:modId xmlns:p14="http://schemas.microsoft.com/office/powerpoint/2010/main" val="1832264758"/>
              </p:ext>
            </p:extLst>
          </p:nvPr>
        </p:nvGraphicFramePr>
        <p:xfrm>
          <a:off x="1440000" y="1917000"/>
          <a:ext cx="6264000" cy="3528000"/>
        </p:xfrm>
        <a:graphic>
          <a:graphicData uri="http://schemas.openxmlformats.org/drawingml/2006/table">
            <a:tbl>
              <a:tblPr firstRow="1" bandRow="1">
                <a:tableStyleId>{5C22544A-7EE6-4342-B048-85BDC9FD1C3A}</a:tableStyleId>
              </a:tblPr>
              <a:tblGrid>
                <a:gridCol w="2088000">
                  <a:extLst>
                    <a:ext uri="{9D8B030D-6E8A-4147-A177-3AD203B41FA5}">
                      <a16:colId xmlns:a16="http://schemas.microsoft.com/office/drawing/2014/main" val="20000"/>
                    </a:ext>
                  </a:extLst>
                </a:gridCol>
                <a:gridCol w="2088000">
                  <a:extLst>
                    <a:ext uri="{9D8B030D-6E8A-4147-A177-3AD203B41FA5}">
                      <a16:colId xmlns:a16="http://schemas.microsoft.com/office/drawing/2014/main" val="20001"/>
                    </a:ext>
                  </a:extLst>
                </a:gridCol>
                <a:gridCol w="2088000">
                  <a:extLst>
                    <a:ext uri="{9D8B030D-6E8A-4147-A177-3AD203B41FA5}">
                      <a16:colId xmlns:a16="http://schemas.microsoft.com/office/drawing/2014/main" val="20002"/>
                    </a:ext>
                  </a:extLst>
                </a:gridCol>
              </a:tblGrid>
              <a:tr h="504000">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endParaRPr kumimoji="1" lang="ja-JP" altLang="en-US" b="0" i="0" dirty="0">
                        <a:solidFill>
                          <a:srgbClr val="478EB4"/>
                        </a:solidFill>
                        <a:latin typeface="Helvetica Light" charset="0"/>
                        <a:ea typeface="Helvetica Light" charset="0"/>
                        <a:cs typeface="Helvetica Light" charset="0"/>
                      </a:endParaRPr>
                    </a:p>
                  </a:txBody>
                  <a:tcPr>
                    <a:lnR w="12700" cmpd="sng">
                      <a:noFill/>
                    </a:lnR>
                    <a:lnT w="38100" cmpd="sng">
                      <a:noFill/>
                    </a:lnT>
                    <a:lnB w="28575" cap="flat" cmpd="sng" algn="ctr">
                      <a:noFill/>
                      <a:prstDash val="solid"/>
                      <a:round/>
                      <a:headEnd type="none" w="med" len="med"/>
                      <a:tailEnd type="none" w="med" len="med"/>
                    </a:lnB>
                    <a:noFill/>
                  </a:tcPr>
                </a:tc>
                <a:tc>
                  <a:txBody>
                    <a:bodyPr/>
                    <a:lstStyle/>
                    <a:p>
                      <a:pPr algn="ctr"/>
                      <a:r>
                        <a:rPr kumimoji="1" lang="ja-JP" altLang="en-US" b="1" i="0" dirty="0">
                          <a:solidFill>
                            <a:schemeClr val="bg1"/>
                          </a:solidFill>
                          <a:latin typeface="+mn-ea"/>
                          <a:ea typeface="+mn-ea"/>
                          <a:cs typeface="Hiragino Kaku Gothic ProN W6" charset="-128"/>
                        </a:rPr>
                        <a:t>スコア</a:t>
                      </a:r>
                    </a:p>
                  </a:txBody>
                  <a:tcPr marT="90000">
                    <a:lnL w="12700" cmpd="sng">
                      <a:noFill/>
                    </a:lnL>
                    <a:lnR w="12700" cmpd="sng">
                      <a:noFill/>
                    </a:lnR>
                    <a:lnT w="38100" cmpd="sng">
                      <a:noFill/>
                    </a:lnT>
                    <a:lnB w="28575" cap="flat" cmpd="sng" algn="ctr">
                      <a:noFill/>
                      <a:prstDash val="solid"/>
                      <a:round/>
                      <a:headEnd type="none" w="med" len="med"/>
                      <a:tailEnd type="none" w="med" len="med"/>
                    </a:lnB>
                    <a:noFill/>
                  </a:tcPr>
                </a:tc>
                <a:tc>
                  <a:txBody>
                    <a:bodyPr/>
                    <a:lstStyle/>
                    <a:p>
                      <a:pPr algn="ctr"/>
                      <a:r>
                        <a:rPr kumimoji="1" lang="ja-JP" altLang="en-US" b="1" i="0" dirty="0">
                          <a:solidFill>
                            <a:schemeClr val="bg1"/>
                          </a:solidFill>
                          <a:latin typeface="+mn-ea"/>
                          <a:ea typeface="+mn-ea"/>
                          <a:cs typeface="Hiragino Kaku Gothic ProN W6" charset="-128"/>
                        </a:rPr>
                        <a:t>有効期限</a:t>
                      </a:r>
                    </a:p>
                  </a:txBody>
                  <a:tcPr marT="90000">
                    <a:lnL w="12700" cmpd="sng">
                      <a:noFill/>
                    </a:lnL>
                    <a:lnT w="38100" cmpd="sng">
                      <a:noFill/>
                    </a:lnT>
                    <a:lnB w="28575" cap="flat" cmpd="sng" algn="ctr">
                      <a:noFill/>
                      <a:prstDash val="solid"/>
                      <a:round/>
                      <a:headEnd type="none" w="med" len="med"/>
                      <a:tailEnd type="none" w="med" len="med"/>
                    </a:lnB>
                    <a:noFill/>
                  </a:tcPr>
                </a:tc>
                <a:extLst>
                  <a:ext uri="{0D108BD9-81ED-4DB2-BD59-A6C34878D82A}">
                    <a16:rowId xmlns:a16="http://schemas.microsoft.com/office/drawing/2014/main" val="10000"/>
                  </a:ext>
                </a:extLst>
              </a:tr>
              <a:tr h="504000">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kumimoji="1" lang="en-US" altLang="ja-JP" b="0" i="0" dirty="0">
                          <a:solidFill>
                            <a:srgbClr val="2498DA"/>
                          </a:solidFill>
                          <a:latin typeface="Futura Medium" panose="020B0602020204020303" pitchFamily="34" charset="-79"/>
                          <a:ea typeface="Hiragino Kaku Gothic ProN W6" charset="-128"/>
                          <a:cs typeface="Futura Medium" panose="020B0602020204020303" pitchFamily="34" charset="-79"/>
                        </a:rPr>
                        <a:t>TOEIC SW</a:t>
                      </a:r>
                      <a:endParaRPr kumimoji="1" lang="ja-JP" altLang="en-US" b="0" i="0" dirty="0">
                        <a:solidFill>
                          <a:srgbClr val="2498DA"/>
                        </a:solidFill>
                        <a:latin typeface="Futura Medium" panose="020B0602020204020303" pitchFamily="34" charset="-79"/>
                        <a:ea typeface="Helvetica Light" charset="0"/>
                        <a:cs typeface="Futura Medium" panose="020B0602020204020303" pitchFamily="34" charset="-79"/>
                      </a:endParaRPr>
                    </a:p>
                  </a:txBody>
                  <a:tcPr marR="216000" marT="108000">
                    <a:lnT w="28575" cap="flat" cmpd="sng" algn="ctr">
                      <a:noFill/>
                      <a:prstDash val="solid"/>
                      <a:round/>
                      <a:headEnd type="none" w="med" len="med"/>
                      <a:tailEnd type="none" w="med" len="med"/>
                    </a:lnT>
                    <a:lnB w="6350" cap="flat" cmpd="sng" algn="ctr">
                      <a:solidFill>
                        <a:srgbClr val="2498DA"/>
                      </a:solidFill>
                      <a:prstDash val="solid"/>
                      <a:round/>
                      <a:headEnd type="none" w="med" len="med"/>
                      <a:tailEnd type="none" w="med" len="med"/>
                    </a:lnB>
                    <a:solidFill>
                      <a:schemeClr val="bg1"/>
                    </a:solidFill>
                  </a:tcPr>
                </a:tc>
                <a:tc>
                  <a:txBody>
                    <a:bodyPr/>
                    <a:lstStyle/>
                    <a:p>
                      <a:pPr algn="ctr"/>
                      <a:r>
                        <a:rPr kumimoji="1" lang="en-US" altLang="ja-JP" sz="1600" b="0" i="0" dirty="0">
                          <a:solidFill>
                            <a:schemeClr val="tx1"/>
                          </a:solidFill>
                          <a:latin typeface="+mn-ea"/>
                          <a:ea typeface="+mn-ea"/>
                          <a:cs typeface="Hiragino Kaku Gothic ProN W3" charset="-128"/>
                        </a:rPr>
                        <a:t>240</a:t>
                      </a:r>
                      <a:r>
                        <a:rPr kumimoji="1" lang="ja-JP" altLang="en-US" sz="1600" b="0" i="0" dirty="0">
                          <a:solidFill>
                            <a:schemeClr val="tx1"/>
                          </a:solidFill>
                          <a:latin typeface="+mn-ea"/>
                          <a:ea typeface="+mn-ea"/>
                          <a:cs typeface="Hiragino Kaku Gothic ProN W3" charset="-128"/>
                        </a:rPr>
                        <a:t>点以上</a:t>
                      </a:r>
                    </a:p>
                  </a:txBody>
                  <a:tcPr marT="108000">
                    <a:lnT w="28575" cap="flat" cmpd="sng" algn="ctr">
                      <a:noFill/>
                      <a:prstDash val="solid"/>
                      <a:round/>
                      <a:headEnd type="none" w="med" len="med"/>
                      <a:tailEnd type="none" w="med" len="med"/>
                    </a:lnT>
                    <a:lnB w="6350" cap="flat" cmpd="sng" algn="ctr">
                      <a:solidFill>
                        <a:srgbClr val="2498DA"/>
                      </a:solidFill>
                      <a:prstDash val="solid"/>
                      <a:round/>
                      <a:headEnd type="none" w="med" len="med"/>
                      <a:tailEnd type="none" w="med" len="med"/>
                    </a:lnB>
                    <a:solidFill>
                      <a:schemeClr val="bg1"/>
                    </a:solidFill>
                  </a:tcPr>
                </a:tc>
                <a:tc>
                  <a:txBody>
                    <a:bodyPr/>
                    <a:lstStyle/>
                    <a:p>
                      <a:pPr algn="ctr"/>
                      <a:r>
                        <a:rPr kumimoji="1" lang="ja-JP" altLang="en-US" b="0" i="0" dirty="0">
                          <a:solidFill>
                            <a:schemeClr val="tx1"/>
                          </a:solidFill>
                          <a:latin typeface="+mn-ea"/>
                          <a:ea typeface="+mn-ea"/>
                          <a:cs typeface="Hiragino Kaku Gothic ProN W3" charset="-128"/>
                        </a:rPr>
                        <a:t>なし</a:t>
                      </a:r>
                    </a:p>
                  </a:txBody>
                  <a:tcPr marT="108000">
                    <a:lnT w="28575" cap="flat" cmpd="sng" algn="ctr">
                      <a:noFill/>
                      <a:prstDash val="solid"/>
                      <a:round/>
                      <a:headEnd type="none" w="med" len="med"/>
                      <a:tailEnd type="none" w="med" len="med"/>
                    </a:lnT>
                    <a:lnB w="6350" cap="flat" cmpd="sng" algn="ctr">
                      <a:solidFill>
                        <a:srgbClr val="2498DA"/>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504000">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en-US" altLang="ja-JP" b="0" i="0" dirty="0">
                          <a:solidFill>
                            <a:srgbClr val="2498DA"/>
                          </a:solidFill>
                          <a:latin typeface="Futura Medium" panose="020B0602020204020303" pitchFamily="34" charset="-79"/>
                          <a:ea typeface="Hiragino Kaku Gothic ProN W6" charset="-128"/>
                          <a:cs typeface="Futura Medium" panose="020B0602020204020303" pitchFamily="34" charset="-79"/>
                        </a:rPr>
                        <a:t>TOEIC LR</a:t>
                      </a:r>
                      <a:endParaRPr kumimoji="1" lang="ja-JP" altLang="en-US" b="0" i="0" dirty="0">
                        <a:solidFill>
                          <a:srgbClr val="2498DA"/>
                        </a:solidFill>
                        <a:latin typeface="Futura Medium" panose="020B0602020204020303" pitchFamily="34" charset="-79"/>
                        <a:ea typeface="Helvetica Light" charset="0"/>
                        <a:cs typeface="Futura Medium" panose="020B0602020204020303" pitchFamily="34" charset="-79"/>
                      </a:endParaRPr>
                    </a:p>
                  </a:txBody>
                  <a:tcPr marR="216000" marT="108000">
                    <a:lnT w="6350" cap="flat" cmpd="sng" algn="ctr">
                      <a:solidFill>
                        <a:srgbClr val="2498DA"/>
                      </a:solidFill>
                      <a:prstDash val="solid"/>
                      <a:round/>
                      <a:headEnd type="none" w="med" len="med"/>
                      <a:tailEnd type="none" w="med" len="med"/>
                    </a:lnT>
                    <a:lnB w="6350" cap="flat" cmpd="sng" algn="ctr">
                      <a:solidFill>
                        <a:srgbClr val="2498DA"/>
                      </a:solidFill>
                      <a:prstDash val="solid"/>
                      <a:round/>
                      <a:headEnd type="none" w="med" len="med"/>
                      <a:tailEnd type="none" w="med" len="med"/>
                    </a:lnB>
                    <a:solidFill>
                      <a:schemeClr val="bg1"/>
                    </a:solidFill>
                  </a:tcPr>
                </a:tc>
                <a:tc>
                  <a:txBody>
                    <a:bodyPr/>
                    <a:lstStyle/>
                    <a:p>
                      <a:pPr algn="ctr"/>
                      <a:r>
                        <a:rPr kumimoji="1" lang="en-US" altLang="ja-JP" sz="1600" b="0" i="0" dirty="0">
                          <a:solidFill>
                            <a:schemeClr val="tx1"/>
                          </a:solidFill>
                          <a:latin typeface="+mn-ea"/>
                          <a:ea typeface="+mn-ea"/>
                          <a:cs typeface="Hiragino Kaku Gothic ProN W3" charset="-128"/>
                        </a:rPr>
                        <a:t>600</a:t>
                      </a:r>
                      <a:r>
                        <a:rPr kumimoji="1" lang="ja-JP" altLang="en-US" sz="1600" b="0" i="0" dirty="0">
                          <a:solidFill>
                            <a:schemeClr val="tx1"/>
                          </a:solidFill>
                          <a:latin typeface="+mn-ea"/>
                          <a:ea typeface="+mn-ea"/>
                          <a:cs typeface="Hiragino Kaku Gothic ProN W3" charset="-128"/>
                        </a:rPr>
                        <a:t>点以上</a:t>
                      </a:r>
                    </a:p>
                  </a:txBody>
                  <a:tcPr marT="108000">
                    <a:lnT w="6350" cap="flat" cmpd="sng" algn="ctr">
                      <a:solidFill>
                        <a:srgbClr val="2498DA"/>
                      </a:solidFill>
                      <a:prstDash val="solid"/>
                      <a:round/>
                      <a:headEnd type="none" w="med" len="med"/>
                      <a:tailEnd type="none" w="med" len="med"/>
                    </a:lnT>
                    <a:lnB w="6350" cap="flat" cmpd="sng" algn="ctr">
                      <a:solidFill>
                        <a:srgbClr val="2498DA"/>
                      </a:solidFill>
                      <a:prstDash val="solid"/>
                      <a:round/>
                      <a:headEnd type="none" w="med" len="med"/>
                      <a:tailEnd type="none" w="med" len="med"/>
                    </a:lnB>
                    <a:solidFill>
                      <a:schemeClr val="bg1"/>
                    </a:solidFill>
                  </a:tcPr>
                </a:tc>
                <a:tc>
                  <a:txBody>
                    <a:bodyPr/>
                    <a:lstStyle/>
                    <a:p>
                      <a:pPr algn="ctr"/>
                      <a:r>
                        <a:rPr kumimoji="1" lang="ja-JP" altLang="en-US" b="0" i="0" dirty="0">
                          <a:solidFill>
                            <a:schemeClr val="tx1"/>
                          </a:solidFill>
                          <a:latin typeface="+mn-ea"/>
                          <a:ea typeface="+mn-ea"/>
                          <a:cs typeface="Hiragino Kaku Gothic ProN W3" charset="-128"/>
                        </a:rPr>
                        <a:t>なし</a:t>
                      </a:r>
                    </a:p>
                  </a:txBody>
                  <a:tcPr marT="108000">
                    <a:lnT w="6350" cap="flat" cmpd="sng" algn="ctr">
                      <a:solidFill>
                        <a:srgbClr val="2498DA"/>
                      </a:solidFill>
                      <a:prstDash val="solid"/>
                      <a:round/>
                      <a:headEnd type="none" w="med" len="med"/>
                      <a:tailEnd type="none" w="med" len="med"/>
                    </a:lnT>
                    <a:lnB w="6350" cap="flat" cmpd="sng" algn="ctr">
                      <a:solidFill>
                        <a:srgbClr val="2498DA"/>
                      </a:solidFill>
                      <a:prstDash val="solid"/>
                      <a:round/>
                      <a:headEnd type="none" w="med" len="med"/>
                      <a:tailEnd type="none" w="med" len="med"/>
                    </a:lnB>
                    <a:solidFill>
                      <a:schemeClr val="bg1"/>
                    </a:solidFill>
                  </a:tcPr>
                </a:tc>
                <a:extLst>
                  <a:ext uri="{0D108BD9-81ED-4DB2-BD59-A6C34878D82A}">
                    <a16:rowId xmlns:a16="http://schemas.microsoft.com/office/drawing/2014/main" val="504821184"/>
                  </a:ext>
                </a:extLst>
              </a:tr>
              <a:tr h="504000">
                <a:tc>
                  <a:txBody>
                    <a:bodyPr/>
                    <a:lstStyle/>
                    <a:p>
                      <a:pPr algn="r"/>
                      <a:r>
                        <a:rPr kumimoji="1" lang="en-US" altLang="ja-JP" b="0" i="0" dirty="0">
                          <a:solidFill>
                            <a:srgbClr val="2498DA"/>
                          </a:solidFill>
                          <a:latin typeface="Futura Medium" panose="020B0602020204020303" pitchFamily="34" charset="-79"/>
                          <a:ea typeface="Hiragino Kaku Gothic ProN W6" charset="-128"/>
                          <a:cs typeface="Futura Medium" panose="020B0602020204020303" pitchFamily="34" charset="-79"/>
                        </a:rPr>
                        <a:t>TOEFL </a:t>
                      </a:r>
                      <a:r>
                        <a:rPr kumimoji="1" lang="en-US" altLang="ja-JP" b="0" i="0" dirty="0" err="1">
                          <a:solidFill>
                            <a:srgbClr val="2498DA"/>
                          </a:solidFill>
                          <a:latin typeface="Futura Medium" panose="020B0602020204020303" pitchFamily="34" charset="-79"/>
                          <a:ea typeface="Hiragino Kaku Gothic ProN W6" charset="-128"/>
                          <a:cs typeface="Futura Medium" panose="020B0602020204020303" pitchFamily="34" charset="-79"/>
                        </a:rPr>
                        <a:t>iBT</a:t>
                      </a:r>
                      <a:endParaRPr kumimoji="1" lang="ja-JP" altLang="en-US" b="0" i="0" dirty="0">
                        <a:solidFill>
                          <a:srgbClr val="2498DA"/>
                        </a:solidFill>
                        <a:latin typeface="Futura Medium" panose="020B0602020204020303" pitchFamily="34" charset="-79"/>
                        <a:ea typeface="Hiragino Kaku Gothic ProN W6" charset="-128"/>
                        <a:cs typeface="Futura Medium" panose="020B0602020204020303" pitchFamily="34" charset="-79"/>
                      </a:endParaRPr>
                    </a:p>
                  </a:txBody>
                  <a:tcPr marR="216000" marT="108000">
                    <a:lnT w="6350" cap="flat" cmpd="sng" algn="ctr">
                      <a:solidFill>
                        <a:srgbClr val="2498DA"/>
                      </a:solidFill>
                      <a:prstDash val="solid"/>
                      <a:round/>
                      <a:headEnd type="none" w="med" len="med"/>
                      <a:tailEnd type="none" w="med" len="med"/>
                    </a:lnT>
                    <a:lnB w="6350" cap="flat" cmpd="sng" algn="ctr">
                      <a:solidFill>
                        <a:srgbClr val="2498DA"/>
                      </a:solidFill>
                      <a:prstDash val="solid"/>
                      <a:round/>
                      <a:headEnd type="none" w="med" len="med"/>
                      <a:tailEnd type="none" w="med" len="med"/>
                    </a:lnB>
                    <a:solidFill>
                      <a:schemeClr val="bg1"/>
                    </a:solidFill>
                  </a:tcPr>
                </a:tc>
                <a:tc>
                  <a:txBody>
                    <a:bodyPr/>
                    <a:lstStyle/>
                    <a:p>
                      <a:pPr algn="ctr"/>
                      <a:r>
                        <a:rPr kumimoji="1" lang="en-US" altLang="ja-JP" b="0" i="0" dirty="0">
                          <a:solidFill>
                            <a:schemeClr val="tx1"/>
                          </a:solidFill>
                          <a:latin typeface="+mn-ea"/>
                          <a:ea typeface="+mn-ea"/>
                          <a:cs typeface="Hiragino Kaku Gothic ProN W3" charset="-128"/>
                        </a:rPr>
                        <a:t>62</a:t>
                      </a:r>
                      <a:r>
                        <a:rPr kumimoji="1" lang="ja-JP" altLang="en-US" sz="1600" b="0" i="0" dirty="0">
                          <a:solidFill>
                            <a:schemeClr val="tx1"/>
                          </a:solidFill>
                          <a:latin typeface="+mn-ea"/>
                          <a:ea typeface="+mn-ea"/>
                          <a:cs typeface="Hiragino Kaku Gothic ProN W3" charset="-128"/>
                        </a:rPr>
                        <a:t>点以上</a:t>
                      </a:r>
                    </a:p>
                  </a:txBody>
                  <a:tcPr marT="108000">
                    <a:lnT w="6350" cap="flat" cmpd="sng" algn="ctr">
                      <a:solidFill>
                        <a:srgbClr val="2498DA"/>
                      </a:solidFill>
                      <a:prstDash val="solid"/>
                      <a:round/>
                      <a:headEnd type="none" w="med" len="med"/>
                      <a:tailEnd type="none" w="med" len="med"/>
                    </a:lnT>
                    <a:lnB w="6350" cap="flat" cmpd="sng" algn="ctr">
                      <a:solidFill>
                        <a:srgbClr val="2498DA"/>
                      </a:solidFill>
                      <a:prstDash val="solid"/>
                      <a:round/>
                      <a:headEnd type="none" w="med" len="med"/>
                      <a:tailEnd type="none" w="med" len="med"/>
                    </a:lnB>
                    <a:solidFill>
                      <a:schemeClr val="bg1"/>
                    </a:solidFill>
                  </a:tcPr>
                </a:tc>
                <a:tc>
                  <a:txBody>
                    <a:bodyPr/>
                    <a:lstStyle/>
                    <a:p>
                      <a:pPr algn="ctr"/>
                      <a:r>
                        <a:rPr kumimoji="1" lang="ja-JP" altLang="en-US" b="0" i="0" dirty="0">
                          <a:solidFill>
                            <a:schemeClr val="tx1"/>
                          </a:solidFill>
                          <a:latin typeface="+mn-ea"/>
                          <a:ea typeface="+mn-ea"/>
                          <a:cs typeface="Hiragino Kaku Gothic ProN W3" charset="-128"/>
                        </a:rPr>
                        <a:t>受験日から</a:t>
                      </a:r>
                      <a:r>
                        <a:rPr kumimoji="1" lang="en-US" altLang="ja-JP" b="0" i="0" dirty="0">
                          <a:solidFill>
                            <a:schemeClr val="tx1"/>
                          </a:solidFill>
                          <a:latin typeface="+mn-ea"/>
                          <a:ea typeface="+mn-ea"/>
                          <a:cs typeface="Hiragino Kaku Gothic ProN W3" charset="-128"/>
                        </a:rPr>
                        <a:t>2</a:t>
                      </a:r>
                      <a:r>
                        <a:rPr kumimoji="1" lang="ja-JP" altLang="en-US" b="0" i="0" dirty="0">
                          <a:solidFill>
                            <a:schemeClr val="tx1"/>
                          </a:solidFill>
                          <a:latin typeface="+mn-ea"/>
                          <a:ea typeface="+mn-ea"/>
                          <a:cs typeface="Hiragino Kaku Gothic ProN W3" charset="-128"/>
                        </a:rPr>
                        <a:t>年</a:t>
                      </a:r>
                    </a:p>
                  </a:txBody>
                  <a:tcPr marT="108000">
                    <a:lnT w="6350" cap="flat" cmpd="sng" algn="ctr">
                      <a:solidFill>
                        <a:srgbClr val="2498DA"/>
                      </a:solidFill>
                      <a:prstDash val="solid"/>
                      <a:round/>
                      <a:headEnd type="none" w="med" len="med"/>
                      <a:tailEnd type="none" w="med" len="med"/>
                    </a:lnT>
                    <a:lnB w="6350" cap="flat" cmpd="sng" algn="ctr">
                      <a:solidFill>
                        <a:srgbClr val="2498DA"/>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504000">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kumimoji="1" lang="en-US" altLang="ja-JP" b="0" i="0" dirty="0">
                          <a:solidFill>
                            <a:srgbClr val="2498DA"/>
                          </a:solidFill>
                          <a:latin typeface="Futura Medium" panose="020B0602020204020303" pitchFamily="34" charset="-79"/>
                          <a:ea typeface="Hiragino Kaku Gothic ProN W6" charset="-128"/>
                          <a:cs typeface="Futura Medium" panose="020B0602020204020303" pitchFamily="34" charset="-79"/>
                        </a:rPr>
                        <a:t>TOEFL ITP</a:t>
                      </a:r>
                      <a:endParaRPr kumimoji="1" lang="ja-JP" altLang="en-US" sz="1400" b="0" i="0" dirty="0">
                        <a:solidFill>
                          <a:srgbClr val="2498DA"/>
                        </a:solidFill>
                        <a:latin typeface="Futura Medium" panose="020B0602020204020303" pitchFamily="34" charset="-79"/>
                        <a:ea typeface="Helvetica Light" charset="0"/>
                        <a:cs typeface="Futura Medium" panose="020B0602020204020303" pitchFamily="34" charset="-79"/>
                      </a:endParaRPr>
                    </a:p>
                  </a:txBody>
                  <a:tcPr marR="216000" marT="108000">
                    <a:lnT w="6350" cap="flat" cmpd="sng" algn="ctr">
                      <a:solidFill>
                        <a:srgbClr val="2498DA"/>
                      </a:solidFill>
                      <a:prstDash val="solid"/>
                      <a:round/>
                      <a:headEnd type="none" w="med" len="med"/>
                      <a:tailEnd type="none" w="med" len="med"/>
                    </a:lnT>
                    <a:lnB w="6350" cap="flat" cmpd="sng" algn="ctr">
                      <a:solidFill>
                        <a:srgbClr val="2498DA"/>
                      </a:solidFill>
                      <a:prstDash val="solid"/>
                      <a:round/>
                      <a:headEnd type="none" w="med" len="med"/>
                      <a:tailEnd type="none" w="med" len="med"/>
                    </a:lnB>
                    <a:solidFill>
                      <a:schemeClr val="bg1"/>
                    </a:solidFill>
                  </a:tcPr>
                </a:tc>
                <a:tc>
                  <a:txBody>
                    <a:bodyPr/>
                    <a:lstStyle/>
                    <a:p>
                      <a:pPr algn="ctr"/>
                      <a:r>
                        <a:rPr kumimoji="1" lang="en-US" altLang="ja-JP" b="0" i="0" dirty="0">
                          <a:solidFill>
                            <a:schemeClr val="tx1"/>
                          </a:solidFill>
                          <a:latin typeface="+mn-ea"/>
                          <a:ea typeface="+mn-ea"/>
                          <a:cs typeface="Hiragino Kaku Gothic ProN W3" charset="-128"/>
                        </a:rPr>
                        <a:t>503</a:t>
                      </a:r>
                      <a:r>
                        <a:rPr kumimoji="1" lang="ja-JP" altLang="en-US" sz="1600" b="0" i="0" dirty="0">
                          <a:solidFill>
                            <a:schemeClr val="tx1"/>
                          </a:solidFill>
                          <a:latin typeface="+mn-ea"/>
                          <a:ea typeface="+mn-ea"/>
                          <a:cs typeface="Hiragino Kaku Gothic ProN W3" charset="-128"/>
                        </a:rPr>
                        <a:t>点以上</a:t>
                      </a:r>
                    </a:p>
                  </a:txBody>
                  <a:tcPr marT="108000">
                    <a:lnT w="6350" cap="flat" cmpd="sng" algn="ctr">
                      <a:solidFill>
                        <a:srgbClr val="2498DA"/>
                      </a:solidFill>
                      <a:prstDash val="solid"/>
                      <a:round/>
                      <a:headEnd type="none" w="med" len="med"/>
                      <a:tailEnd type="none" w="med" len="med"/>
                    </a:lnT>
                    <a:lnB w="6350" cap="flat" cmpd="sng" algn="ctr">
                      <a:solidFill>
                        <a:srgbClr val="2498DA"/>
                      </a:solidFill>
                      <a:prstDash val="solid"/>
                      <a:round/>
                      <a:headEnd type="none" w="med" len="med"/>
                      <a:tailEnd type="none" w="med" len="med"/>
                    </a:lnB>
                    <a:solidFill>
                      <a:schemeClr val="bg1"/>
                    </a:solidFill>
                  </a:tcPr>
                </a:tc>
                <a:tc>
                  <a:txBody>
                    <a:bodyPr/>
                    <a:lstStyle/>
                    <a:p>
                      <a:pPr algn="ctr"/>
                      <a:r>
                        <a:rPr kumimoji="1" lang="ja-JP" altLang="en-US" b="0" i="0" dirty="0">
                          <a:solidFill>
                            <a:schemeClr val="tx1"/>
                          </a:solidFill>
                          <a:latin typeface="+mn-ea"/>
                          <a:ea typeface="+mn-ea"/>
                          <a:cs typeface="Hiragino Kaku Gothic ProN W3" charset="-128"/>
                        </a:rPr>
                        <a:t>受験日から</a:t>
                      </a:r>
                      <a:r>
                        <a:rPr kumimoji="1" lang="en-US" altLang="ja-JP" b="0" i="0" dirty="0">
                          <a:solidFill>
                            <a:schemeClr val="tx1"/>
                          </a:solidFill>
                          <a:latin typeface="+mn-ea"/>
                          <a:ea typeface="+mn-ea"/>
                          <a:cs typeface="Hiragino Kaku Gothic ProN W3" charset="-128"/>
                        </a:rPr>
                        <a:t>2</a:t>
                      </a:r>
                      <a:r>
                        <a:rPr kumimoji="1" lang="ja-JP" altLang="en-US" b="0" i="0" dirty="0">
                          <a:solidFill>
                            <a:schemeClr val="tx1"/>
                          </a:solidFill>
                          <a:latin typeface="+mn-ea"/>
                          <a:ea typeface="+mn-ea"/>
                          <a:cs typeface="Hiragino Kaku Gothic ProN W3" charset="-128"/>
                        </a:rPr>
                        <a:t>年</a:t>
                      </a:r>
                    </a:p>
                  </a:txBody>
                  <a:tcPr marT="108000">
                    <a:lnT w="6350" cap="flat" cmpd="sng" algn="ctr">
                      <a:solidFill>
                        <a:srgbClr val="2498DA"/>
                      </a:solidFill>
                      <a:prstDash val="solid"/>
                      <a:round/>
                      <a:headEnd type="none" w="med" len="med"/>
                      <a:tailEnd type="none" w="med" len="med"/>
                    </a:lnT>
                    <a:lnB w="6350" cap="flat" cmpd="sng" algn="ctr">
                      <a:solidFill>
                        <a:srgbClr val="2498DA"/>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504000">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kumimoji="1" lang="en-US" altLang="ja-JP" sz="2000" b="0" i="0" dirty="0">
                          <a:solidFill>
                            <a:srgbClr val="2498DA"/>
                          </a:solidFill>
                          <a:latin typeface="Futura Medium" panose="020B0602020204020303" pitchFamily="34" charset="-79"/>
                          <a:ea typeface="Hiragino Kaku Gothic ProN W6" charset="-128"/>
                          <a:cs typeface="Futura Medium" panose="020B0602020204020303" pitchFamily="34" charset="-79"/>
                        </a:rPr>
                        <a:t>IELTS</a:t>
                      </a:r>
                      <a:endParaRPr kumimoji="1" lang="ja-JP" altLang="en-US" sz="1400" b="0" i="0" dirty="0">
                        <a:solidFill>
                          <a:srgbClr val="2498DA"/>
                        </a:solidFill>
                        <a:latin typeface="Futura Medium" panose="020B0602020204020303" pitchFamily="34" charset="-79"/>
                        <a:ea typeface="Helvetica Light" charset="0"/>
                        <a:cs typeface="Futura Medium" panose="020B0602020204020303" pitchFamily="34" charset="-79"/>
                      </a:endParaRPr>
                    </a:p>
                  </a:txBody>
                  <a:tcPr marR="216000" marT="108000">
                    <a:lnT w="6350" cap="flat" cmpd="sng" algn="ctr">
                      <a:solidFill>
                        <a:srgbClr val="2498DA"/>
                      </a:solidFill>
                      <a:prstDash val="solid"/>
                      <a:round/>
                      <a:headEnd type="none" w="med" len="med"/>
                      <a:tailEnd type="none" w="med" len="med"/>
                    </a:lnT>
                    <a:lnB w="6350" cap="flat" cmpd="sng" algn="ctr">
                      <a:solidFill>
                        <a:srgbClr val="2498DA"/>
                      </a:solidFill>
                      <a:prstDash val="solid"/>
                      <a:round/>
                      <a:headEnd type="none" w="med" len="med"/>
                      <a:tailEnd type="none" w="med" len="med"/>
                    </a:lnB>
                    <a:solidFill>
                      <a:schemeClr val="bg1"/>
                    </a:solidFill>
                  </a:tcPr>
                </a:tc>
                <a:tc>
                  <a:txBody>
                    <a:bodyPr/>
                    <a:lstStyle/>
                    <a:p>
                      <a:pPr algn="ctr"/>
                      <a:r>
                        <a:rPr kumimoji="1" lang="en-US" altLang="ja-JP" b="0" i="0" dirty="0">
                          <a:solidFill>
                            <a:schemeClr val="tx1"/>
                          </a:solidFill>
                          <a:latin typeface="+mn-ea"/>
                          <a:ea typeface="+mn-ea"/>
                          <a:cs typeface="Hiragino Kaku Gothic ProN W3" charset="-128"/>
                        </a:rPr>
                        <a:t>5.5</a:t>
                      </a:r>
                      <a:r>
                        <a:rPr kumimoji="1" lang="ja-JP" altLang="en-US" sz="1600" b="0" i="0" dirty="0">
                          <a:solidFill>
                            <a:schemeClr val="tx1"/>
                          </a:solidFill>
                          <a:latin typeface="+mn-ea"/>
                          <a:ea typeface="+mn-ea"/>
                          <a:cs typeface="Hiragino Kaku Gothic ProN W3" charset="-128"/>
                        </a:rPr>
                        <a:t>点以上</a:t>
                      </a:r>
                    </a:p>
                  </a:txBody>
                  <a:tcPr marT="108000">
                    <a:lnT w="6350" cap="flat" cmpd="sng" algn="ctr">
                      <a:solidFill>
                        <a:srgbClr val="2498DA"/>
                      </a:solidFill>
                      <a:prstDash val="solid"/>
                      <a:round/>
                      <a:headEnd type="none" w="med" len="med"/>
                      <a:tailEnd type="none" w="med" len="med"/>
                    </a:lnT>
                    <a:lnB w="6350" cap="flat" cmpd="sng" algn="ctr">
                      <a:solidFill>
                        <a:srgbClr val="2498DA"/>
                      </a:solidFill>
                      <a:prstDash val="solid"/>
                      <a:round/>
                      <a:headEnd type="none" w="med" len="med"/>
                      <a:tailEnd type="none" w="med" len="med"/>
                    </a:lnB>
                    <a:solidFill>
                      <a:schemeClr val="bg1"/>
                    </a:solidFill>
                  </a:tcPr>
                </a:tc>
                <a:tc>
                  <a:txBody>
                    <a:bodyPr/>
                    <a:lstStyle/>
                    <a:p>
                      <a:pPr algn="ctr"/>
                      <a:r>
                        <a:rPr kumimoji="1" lang="ja-JP" altLang="en-US" b="0" i="0" dirty="0">
                          <a:solidFill>
                            <a:schemeClr val="tx1"/>
                          </a:solidFill>
                          <a:latin typeface="+mn-ea"/>
                          <a:ea typeface="+mn-ea"/>
                          <a:cs typeface="Hiragino Kaku Gothic ProN W3" charset="-128"/>
                        </a:rPr>
                        <a:t>受験日から</a:t>
                      </a:r>
                      <a:r>
                        <a:rPr kumimoji="1" lang="en-US" altLang="ja-JP" b="0" i="0" dirty="0">
                          <a:solidFill>
                            <a:schemeClr val="tx1"/>
                          </a:solidFill>
                          <a:latin typeface="+mn-ea"/>
                          <a:ea typeface="+mn-ea"/>
                          <a:cs typeface="Hiragino Kaku Gothic ProN W3" charset="-128"/>
                        </a:rPr>
                        <a:t>2</a:t>
                      </a:r>
                      <a:r>
                        <a:rPr kumimoji="1" lang="ja-JP" altLang="en-US" b="0" i="0" dirty="0">
                          <a:solidFill>
                            <a:schemeClr val="tx1"/>
                          </a:solidFill>
                          <a:latin typeface="+mn-ea"/>
                          <a:ea typeface="+mn-ea"/>
                          <a:cs typeface="Hiragino Kaku Gothic ProN W3" charset="-128"/>
                        </a:rPr>
                        <a:t>年</a:t>
                      </a:r>
                    </a:p>
                  </a:txBody>
                  <a:tcPr marT="108000">
                    <a:lnT w="6350" cap="flat" cmpd="sng" algn="ctr">
                      <a:solidFill>
                        <a:srgbClr val="2498DA"/>
                      </a:solidFill>
                      <a:prstDash val="solid"/>
                      <a:round/>
                      <a:headEnd type="none" w="med" len="med"/>
                      <a:tailEnd type="none" w="med" len="med"/>
                    </a:lnT>
                    <a:lnB w="6350" cap="flat" cmpd="sng" algn="ctr">
                      <a:solidFill>
                        <a:srgbClr val="2498DA"/>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504000">
                <a:tc>
                  <a:txBody>
                    <a:bodyPr/>
                    <a:lstStyle/>
                    <a:p>
                      <a:pPr algn="r"/>
                      <a:r>
                        <a:rPr kumimoji="1" lang="ja-JP" altLang="en-US" b="1" i="0" dirty="0">
                          <a:solidFill>
                            <a:srgbClr val="2498DA"/>
                          </a:solidFill>
                          <a:latin typeface="+mn-ea"/>
                          <a:ea typeface="+mn-ea"/>
                          <a:cs typeface="Hiragino Kaku Gothic ProN W6" charset="-128"/>
                        </a:rPr>
                        <a:t>英検</a:t>
                      </a:r>
                    </a:p>
                  </a:txBody>
                  <a:tcPr marR="216000" marT="108000">
                    <a:lnT w="6350" cap="flat" cmpd="sng" algn="ctr">
                      <a:solidFill>
                        <a:srgbClr val="2498DA"/>
                      </a:solidFill>
                      <a:prstDash val="solid"/>
                      <a:round/>
                      <a:headEnd type="none" w="med" len="med"/>
                      <a:tailEnd type="none" w="med" len="med"/>
                    </a:lnT>
                    <a:lnB w="19050" cap="flat" cmpd="sng" algn="ctr">
                      <a:solidFill>
                        <a:srgbClr val="2498DA"/>
                      </a:solidFill>
                      <a:prstDash val="solid"/>
                      <a:round/>
                      <a:headEnd type="none" w="med" len="med"/>
                      <a:tailEnd type="none" w="med" len="med"/>
                    </a:lnB>
                    <a:solidFill>
                      <a:schemeClr val="bg1"/>
                    </a:solidFill>
                  </a:tcPr>
                </a:tc>
                <a:tc>
                  <a:txBody>
                    <a:bodyPr/>
                    <a:lstStyle/>
                    <a:p>
                      <a:pPr algn="ctr"/>
                      <a:r>
                        <a:rPr kumimoji="1" lang="ja-JP" altLang="en-US" b="0" i="0" dirty="0">
                          <a:solidFill>
                            <a:schemeClr val="tx1"/>
                          </a:solidFill>
                          <a:latin typeface="+mn-ea"/>
                          <a:ea typeface="+mn-ea"/>
                          <a:cs typeface="Hiragino Kaku Gothic ProN W3" charset="-128"/>
                        </a:rPr>
                        <a:t>準</a:t>
                      </a:r>
                      <a:r>
                        <a:rPr kumimoji="1" lang="en-US" altLang="ja-JP" b="0" i="0" dirty="0">
                          <a:solidFill>
                            <a:schemeClr val="tx1"/>
                          </a:solidFill>
                          <a:latin typeface="+mn-ea"/>
                          <a:ea typeface="+mn-ea"/>
                          <a:cs typeface="Hiragino Kaku Gothic ProN W3" charset="-128"/>
                        </a:rPr>
                        <a:t>1</a:t>
                      </a:r>
                      <a:r>
                        <a:rPr kumimoji="1" lang="ja-JP" altLang="en-US" b="0" i="0" dirty="0">
                          <a:solidFill>
                            <a:schemeClr val="tx1"/>
                          </a:solidFill>
                          <a:latin typeface="+mn-ea"/>
                          <a:ea typeface="+mn-ea"/>
                          <a:cs typeface="Hiragino Kaku Gothic ProN W3" charset="-128"/>
                        </a:rPr>
                        <a:t>級</a:t>
                      </a:r>
                      <a:r>
                        <a:rPr kumimoji="1" lang="ja-JP" altLang="en-US" sz="1600" b="0" i="0" dirty="0">
                          <a:solidFill>
                            <a:schemeClr val="tx1"/>
                          </a:solidFill>
                          <a:latin typeface="+mn-ea"/>
                          <a:ea typeface="+mn-ea"/>
                          <a:cs typeface="Hiragino Kaku Gothic ProN W3" charset="-128"/>
                        </a:rPr>
                        <a:t>以上</a:t>
                      </a:r>
                    </a:p>
                  </a:txBody>
                  <a:tcPr marT="108000">
                    <a:lnT w="6350" cap="flat" cmpd="sng" algn="ctr">
                      <a:solidFill>
                        <a:srgbClr val="2498DA"/>
                      </a:solidFill>
                      <a:prstDash val="solid"/>
                      <a:round/>
                      <a:headEnd type="none" w="med" len="med"/>
                      <a:tailEnd type="none" w="med" len="med"/>
                    </a:lnT>
                    <a:lnB w="19050" cap="flat" cmpd="sng" algn="ctr">
                      <a:solidFill>
                        <a:srgbClr val="2498DA"/>
                      </a:solidFill>
                      <a:prstDash val="solid"/>
                      <a:round/>
                      <a:headEnd type="none" w="med" len="med"/>
                      <a:tailEnd type="none" w="med" len="med"/>
                    </a:lnB>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ja-JP" altLang="en-US" b="0" i="0" dirty="0">
                          <a:solidFill>
                            <a:schemeClr val="tx1"/>
                          </a:solidFill>
                          <a:latin typeface="+mn-ea"/>
                          <a:ea typeface="+mn-ea"/>
                          <a:cs typeface="Hiragino Kaku Gothic ProN W3" charset="-128"/>
                        </a:rPr>
                        <a:t>なし</a:t>
                      </a:r>
                    </a:p>
                  </a:txBody>
                  <a:tcPr marT="108000">
                    <a:lnT w="6350" cap="flat" cmpd="sng" algn="ctr">
                      <a:solidFill>
                        <a:srgbClr val="2498DA"/>
                      </a:solidFill>
                      <a:prstDash val="solid"/>
                      <a:round/>
                      <a:headEnd type="none" w="med" len="med"/>
                      <a:tailEnd type="none" w="med" len="med"/>
                    </a:lnT>
                    <a:lnB w="19050" cap="flat" cmpd="sng" algn="ctr">
                      <a:solidFill>
                        <a:srgbClr val="2498DA"/>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bl>
          </a:graphicData>
        </a:graphic>
      </p:graphicFrame>
      <p:sp>
        <p:nvSpPr>
          <p:cNvPr id="6" name="テキスト ボックス 5">
            <a:extLst>
              <a:ext uri="{FF2B5EF4-FFF2-40B4-BE49-F238E27FC236}">
                <a16:creationId xmlns:a16="http://schemas.microsoft.com/office/drawing/2014/main" id="{34B8A213-E87F-CA46-837B-DD4EF5061276}"/>
              </a:ext>
            </a:extLst>
          </p:cNvPr>
          <p:cNvSpPr txBox="1"/>
          <p:nvPr/>
        </p:nvSpPr>
        <p:spPr>
          <a:xfrm>
            <a:off x="3551336" y="5763813"/>
            <a:ext cx="4275529" cy="261610"/>
          </a:xfrm>
          <a:prstGeom prst="rect">
            <a:avLst/>
          </a:prstGeom>
          <a:noFill/>
        </p:spPr>
        <p:txBody>
          <a:bodyPr wrap="none" rtlCol="0">
            <a:spAutoFit/>
          </a:bodyPr>
          <a:lstStyle/>
          <a:p>
            <a:pPr algn="r"/>
            <a:r>
              <a:rPr lang="ja-JP" altLang="en-US" sz="1100" b="1" dirty="0">
                <a:solidFill>
                  <a:schemeClr val="bg1">
                    <a:lumMod val="65000"/>
                  </a:schemeClr>
                </a:solidFill>
              </a:rPr>
              <a:t>研修分野によっては他のスキルも必要とされる場合があります</a:t>
            </a:r>
            <a:endParaRPr kumimoji="1" lang="ja-JP" altLang="en-US" sz="1100" dirty="0">
              <a:solidFill>
                <a:schemeClr val="bg1">
                  <a:lumMod val="65000"/>
                </a:schemeClr>
              </a:solidFill>
            </a:endParaRPr>
          </a:p>
        </p:txBody>
      </p:sp>
      <p:sp>
        <p:nvSpPr>
          <p:cNvPr id="7" name="テキスト ボックス 6">
            <a:extLst>
              <a:ext uri="{FF2B5EF4-FFF2-40B4-BE49-F238E27FC236}">
                <a16:creationId xmlns:a16="http://schemas.microsoft.com/office/drawing/2014/main" id="{79F19311-291C-B24B-8494-7B42094EEDCE}"/>
              </a:ext>
            </a:extLst>
          </p:cNvPr>
          <p:cNvSpPr txBox="1"/>
          <p:nvPr/>
        </p:nvSpPr>
        <p:spPr>
          <a:xfrm>
            <a:off x="3833462" y="5526917"/>
            <a:ext cx="3993402" cy="261610"/>
          </a:xfrm>
          <a:prstGeom prst="rect">
            <a:avLst/>
          </a:prstGeom>
          <a:noFill/>
        </p:spPr>
        <p:txBody>
          <a:bodyPr wrap="none" rtlCol="0">
            <a:spAutoFit/>
          </a:bodyPr>
          <a:lstStyle/>
          <a:p>
            <a:pPr algn="r"/>
            <a:r>
              <a:rPr lang="ja-JP" altLang="en-US" sz="1100" b="1">
                <a:solidFill>
                  <a:schemeClr val="bg1">
                    <a:lumMod val="65000"/>
                  </a:schemeClr>
                </a:solidFill>
              </a:rPr>
              <a:t>以上のいずれかの試験に達していることが必要となります</a:t>
            </a:r>
            <a:endParaRPr kumimoji="1" lang="ja-JP" altLang="en-US" sz="1100">
              <a:solidFill>
                <a:schemeClr val="bg1">
                  <a:lumMod val="65000"/>
                </a:schemeClr>
              </a:solidFill>
            </a:endParaRPr>
          </a:p>
        </p:txBody>
      </p:sp>
    </p:spTree>
    <p:extLst>
      <p:ext uri="{BB962C8B-B14F-4D97-AF65-F5344CB8AC3E}">
        <p14:creationId xmlns:p14="http://schemas.microsoft.com/office/powerpoint/2010/main" val="14816981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4" name="グループ化 63">
            <a:extLst>
              <a:ext uri="{FF2B5EF4-FFF2-40B4-BE49-F238E27FC236}">
                <a16:creationId xmlns:a16="http://schemas.microsoft.com/office/drawing/2014/main" id="{F64E098D-2C10-4C0E-90D7-3B0EC0C5BF89}"/>
              </a:ext>
            </a:extLst>
          </p:cNvPr>
          <p:cNvGrpSpPr/>
          <p:nvPr/>
        </p:nvGrpSpPr>
        <p:grpSpPr>
          <a:xfrm>
            <a:off x="5478955" y="1409529"/>
            <a:ext cx="612719" cy="4431979"/>
            <a:chOff x="4965737" y="1933276"/>
            <a:chExt cx="612719" cy="4431979"/>
          </a:xfrm>
        </p:grpSpPr>
        <p:cxnSp>
          <p:nvCxnSpPr>
            <p:cNvPr id="44" name="直線コネクタ 43">
              <a:extLst>
                <a:ext uri="{FF2B5EF4-FFF2-40B4-BE49-F238E27FC236}">
                  <a16:creationId xmlns:a16="http://schemas.microsoft.com/office/drawing/2014/main" id="{3E496229-2DEE-4F22-9E69-B1AF31D4959F}"/>
                </a:ext>
              </a:extLst>
            </p:cNvPr>
            <p:cNvCxnSpPr>
              <a:cxnSpLocks/>
            </p:cNvCxnSpPr>
            <p:nvPr/>
          </p:nvCxnSpPr>
          <p:spPr>
            <a:xfrm>
              <a:off x="5244495" y="2174171"/>
              <a:ext cx="0" cy="4191084"/>
            </a:xfrm>
            <a:prstGeom prst="line">
              <a:avLst/>
            </a:prstGeom>
            <a:ln w="12700">
              <a:solidFill>
                <a:srgbClr val="FECE00"/>
              </a:solidFill>
            </a:ln>
          </p:spPr>
          <p:style>
            <a:lnRef idx="1">
              <a:schemeClr val="accent1"/>
            </a:lnRef>
            <a:fillRef idx="0">
              <a:schemeClr val="accent1"/>
            </a:fillRef>
            <a:effectRef idx="0">
              <a:schemeClr val="accent1"/>
            </a:effectRef>
            <a:fontRef idx="minor">
              <a:schemeClr val="tx1"/>
            </a:fontRef>
          </p:style>
        </p:cxnSp>
        <p:sp>
          <p:nvSpPr>
            <p:cNvPr id="51" name="円/楕円 14">
              <a:extLst>
                <a:ext uri="{FF2B5EF4-FFF2-40B4-BE49-F238E27FC236}">
                  <a16:creationId xmlns:a16="http://schemas.microsoft.com/office/drawing/2014/main" id="{5928DE28-8306-4F2B-AA8D-572AC4713EF9}"/>
                </a:ext>
              </a:extLst>
            </p:cNvPr>
            <p:cNvSpPr/>
            <p:nvPr/>
          </p:nvSpPr>
          <p:spPr>
            <a:xfrm>
              <a:off x="4966628" y="4181646"/>
              <a:ext cx="540000" cy="540000"/>
            </a:xfrm>
            <a:prstGeom prst="ellipse">
              <a:avLst/>
            </a:prstGeom>
            <a:solidFill>
              <a:srgbClr val="FECE00"/>
            </a:solidFill>
            <a:ln>
              <a:noFill/>
            </a:ln>
          </p:spPr>
          <p:style>
            <a:lnRef idx="2">
              <a:schemeClr val="accent1">
                <a:shade val="50000"/>
              </a:schemeClr>
            </a:lnRef>
            <a:fillRef idx="1">
              <a:schemeClr val="accent1"/>
            </a:fillRef>
            <a:effectRef idx="0">
              <a:schemeClr val="accent1"/>
            </a:effectRef>
            <a:fontRef idx="minor">
              <a:schemeClr val="lt1"/>
            </a:fontRef>
          </p:style>
          <p:txBody>
            <a:bodyPr bIns="72000" rtlCol="0" anchor="ctr"/>
            <a:lstStyle/>
            <a:p>
              <a:pPr algn="ctr"/>
              <a:endParaRPr kumimoji="1" lang="ja-JP" altLang="en-US" dirty="0">
                <a:latin typeface="Futura Medium" panose="020B0602020204020303" pitchFamily="34" charset="-79"/>
                <a:ea typeface="Helvetica" charset="0"/>
                <a:cs typeface="Futura Medium" panose="020B0602020204020303" pitchFamily="34" charset="-79"/>
              </a:endParaRPr>
            </a:p>
          </p:txBody>
        </p:sp>
        <p:sp>
          <p:nvSpPr>
            <p:cNvPr id="52" name="円/楕円 14">
              <a:extLst>
                <a:ext uri="{FF2B5EF4-FFF2-40B4-BE49-F238E27FC236}">
                  <a16:creationId xmlns:a16="http://schemas.microsoft.com/office/drawing/2014/main" id="{D7D2824B-86C5-4F9F-8011-0D04B8A82792}"/>
                </a:ext>
              </a:extLst>
            </p:cNvPr>
            <p:cNvSpPr/>
            <p:nvPr/>
          </p:nvSpPr>
          <p:spPr>
            <a:xfrm>
              <a:off x="4965737" y="1933276"/>
              <a:ext cx="540000" cy="540000"/>
            </a:xfrm>
            <a:prstGeom prst="ellipse">
              <a:avLst/>
            </a:prstGeom>
            <a:solidFill>
              <a:srgbClr val="FECE00"/>
            </a:solidFill>
            <a:ln>
              <a:noFill/>
            </a:ln>
          </p:spPr>
          <p:style>
            <a:lnRef idx="2">
              <a:schemeClr val="accent1">
                <a:shade val="50000"/>
              </a:schemeClr>
            </a:lnRef>
            <a:fillRef idx="1">
              <a:schemeClr val="accent1"/>
            </a:fillRef>
            <a:effectRef idx="0">
              <a:schemeClr val="accent1"/>
            </a:effectRef>
            <a:fontRef idx="minor">
              <a:schemeClr val="lt1"/>
            </a:fontRef>
          </p:style>
          <p:txBody>
            <a:bodyPr bIns="72000" rtlCol="0" anchor="ctr"/>
            <a:lstStyle/>
            <a:p>
              <a:pPr algn="ctr"/>
              <a:endParaRPr kumimoji="1" lang="ja-JP" altLang="en-US" dirty="0">
                <a:latin typeface="Futura Medium" panose="020B0602020204020303" pitchFamily="34" charset="-79"/>
                <a:ea typeface="Helvetica" charset="0"/>
                <a:cs typeface="Futura Medium" panose="020B0602020204020303" pitchFamily="34" charset="-79"/>
              </a:endParaRPr>
            </a:p>
          </p:txBody>
        </p:sp>
        <p:sp>
          <p:nvSpPr>
            <p:cNvPr id="54" name="テキスト ボックス 53">
              <a:extLst>
                <a:ext uri="{FF2B5EF4-FFF2-40B4-BE49-F238E27FC236}">
                  <a16:creationId xmlns:a16="http://schemas.microsoft.com/office/drawing/2014/main" id="{4AD50C31-CAE3-47BC-AF82-F12C965F518B}"/>
                </a:ext>
              </a:extLst>
            </p:cNvPr>
            <p:cNvSpPr txBox="1"/>
            <p:nvPr/>
          </p:nvSpPr>
          <p:spPr>
            <a:xfrm>
              <a:off x="5020290" y="2038968"/>
              <a:ext cx="558166" cy="369332"/>
            </a:xfrm>
            <a:prstGeom prst="rect">
              <a:avLst/>
            </a:prstGeom>
            <a:noFill/>
          </p:spPr>
          <p:txBody>
            <a:bodyPr wrap="square" rtlCol="0">
              <a:spAutoFit/>
            </a:bodyPr>
            <a:lstStyle/>
            <a:p>
              <a:r>
                <a:rPr kumimoji="1" lang="en-US" altLang="ja-JP" b="1" dirty="0">
                  <a:solidFill>
                    <a:schemeClr val="bg1"/>
                  </a:solidFill>
                  <a:latin typeface="Futura Std Book" panose="020B0502020204020303" pitchFamily="34" charset="0"/>
                  <a:cs typeface="Futura Medium" panose="020B0602020204020303"/>
                </a:rPr>
                <a:t>2</a:t>
              </a:r>
              <a:r>
                <a:rPr kumimoji="1" lang="ja-JP" altLang="en-US" b="1" dirty="0">
                  <a:solidFill>
                    <a:schemeClr val="bg1"/>
                  </a:solidFill>
                  <a:latin typeface="+mn-ea"/>
                  <a:cs typeface="Futura Medium" panose="020B0602020204020303"/>
                </a:rPr>
                <a:t>月</a:t>
              </a:r>
            </a:p>
          </p:txBody>
        </p:sp>
        <p:sp>
          <p:nvSpPr>
            <p:cNvPr id="56" name="円/楕円 14">
              <a:extLst>
                <a:ext uri="{FF2B5EF4-FFF2-40B4-BE49-F238E27FC236}">
                  <a16:creationId xmlns:a16="http://schemas.microsoft.com/office/drawing/2014/main" id="{255BD1C0-B09E-48AA-B281-CE382FBBCB10}"/>
                </a:ext>
              </a:extLst>
            </p:cNvPr>
            <p:cNvSpPr/>
            <p:nvPr/>
          </p:nvSpPr>
          <p:spPr>
            <a:xfrm>
              <a:off x="4966628" y="3053407"/>
              <a:ext cx="540000" cy="540000"/>
            </a:xfrm>
            <a:prstGeom prst="ellipse">
              <a:avLst/>
            </a:prstGeom>
            <a:solidFill>
              <a:srgbClr val="FECE00"/>
            </a:solidFill>
            <a:ln>
              <a:noFill/>
            </a:ln>
          </p:spPr>
          <p:style>
            <a:lnRef idx="2">
              <a:schemeClr val="accent1">
                <a:shade val="50000"/>
              </a:schemeClr>
            </a:lnRef>
            <a:fillRef idx="1">
              <a:schemeClr val="accent1"/>
            </a:fillRef>
            <a:effectRef idx="0">
              <a:schemeClr val="accent1"/>
            </a:effectRef>
            <a:fontRef idx="minor">
              <a:schemeClr val="lt1"/>
            </a:fontRef>
          </p:style>
          <p:txBody>
            <a:bodyPr bIns="72000" rtlCol="0" anchor="ctr"/>
            <a:lstStyle/>
            <a:p>
              <a:pPr algn="ctr"/>
              <a:endParaRPr kumimoji="1" lang="ja-JP" altLang="en-US" dirty="0">
                <a:latin typeface="Futura Medium" panose="020B0602020204020303" pitchFamily="34" charset="-79"/>
                <a:ea typeface="Helvetica" charset="0"/>
                <a:cs typeface="Futura Medium" panose="020B0602020204020303" pitchFamily="34" charset="-79"/>
              </a:endParaRPr>
            </a:p>
          </p:txBody>
        </p:sp>
        <p:sp>
          <p:nvSpPr>
            <p:cNvPr id="57" name="テキスト ボックス 56">
              <a:extLst>
                <a:ext uri="{FF2B5EF4-FFF2-40B4-BE49-F238E27FC236}">
                  <a16:creationId xmlns:a16="http://schemas.microsoft.com/office/drawing/2014/main" id="{7C2A9C15-55D8-49E3-AEB0-CE17E6E7A14A}"/>
                </a:ext>
              </a:extLst>
            </p:cNvPr>
            <p:cNvSpPr txBox="1"/>
            <p:nvPr/>
          </p:nvSpPr>
          <p:spPr>
            <a:xfrm>
              <a:off x="5012718" y="3147242"/>
              <a:ext cx="558166" cy="369332"/>
            </a:xfrm>
            <a:prstGeom prst="rect">
              <a:avLst/>
            </a:prstGeom>
            <a:noFill/>
          </p:spPr>
          <p:txBody>
            <a:bodyPr wrap="square" rtlCol="0">
              <a:spAutoFit/>
            </a:bodyPr>
            <a:lstStyle/>
            <a:p>
              <a:r>
                <a:rPr kumimoji="1" lang="en-US" altLang="ja-JP" b="1" dirty="0">
                  <a:solidFill>
                    <a:schemeClr val="bg1"/>
                  </a:solidFill>
                  <a:latin typeface="+mn-ea"/>
                  <a:cs typeface="Futura Medium" panose="020B0602020204020303"/>
                </a:rPr>
                <a:t>4</a:t>
              </a:r>
              <a:r>
                <a:rPr kumimoji="1" lang="ja-JP" altLang="en-US" b="1" dirty="0">
                  <a:solidFill>
                    <a:schemeClr val="bg1"/>
                  </a:solidFill>
                  <a:latin typeface="+mn-ea"/>
                  <a:cs typeface="Futura Medium" panose="020B0602020204020303"/>
                </a:rPr>
                <a:t>月</a:t>
              </a:r>
            </a:p>
          </p:txBody>
        </p:sp>
      </p:grpSp>
      <p:sp>
        <p:nvSpPr>
          <p:cNvPr id="45" name="正方形/長方形 44">
            <a:extLst>
              <a:ext uri="{FF2B5EF4-FFF2-40B4-BE49-F238E27FC236}">
                <a16:creationId xmlns:a16="http://schemas.microsoft.com/office/drawing/2014/main" id="{01220447-884B-4D26-98C7-E32CA265372A}"/>
              </a:ext>
            </a:extLst>
          </p:cNvPr>
          <p:cNvSpPr/>
          <p:nvPr/>
        </p:nvSpPr>
        <p:spPr>
          <a:xfrm>
            <a:off x="6201144" y="1474703"/>
            <a:ext cx="1845172" cy="1928572"/>
          </a:xfrm>
          <a:prstGeom prst="rect">
            <a:avLst/>
          </a:prstGeom>
          <a:gradFill>
            <a:gsLst>
              <a:gs pos="0">
                <a:srgbClr val="185FAE"/>
              </a:gs>
              <a:gs pos="52000">
                <a:srgbClr val="2498DA"/>
              </a:gs>
              <a:gs pos="100000">
                <a:srgbClr val="3EB4A8"/>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bIns="72000" rtlCol="0" anchor="ctr"/>
          <a:lstStyle/>
          <a:p>
            <a:pPr algn="ctr"/>
            <a:endParaRPr lang="en-US" altLang="ja-JP" b="1" dirty="0">
              <a:latin typeface="+mn-ea"/>
              <a:cs typeface="Hiragino Kaku Gothic ProN W6" charset="-128"/>
            </a:endParaRPr>
          </a:p>
        </p:txBody>
      </p:sp>
      <p:sp>
        <p:nvSpPr>
          <p:cNvPr id="2" name="スライド番号プレースホルダー 1"/>
          <p:cNvSpPr>
            <a:spLocks noGrp="1"/>
          </p:cNvSpPr>
          <p:nvPr>
            <p:ph type="sldNum" sz="quarter" idx="12"/>
          </p:nvPr>
        </p:nvSpPr>
        <p:spPr>
          <a:xfrm>
            <a:off x="6851962" y="6368951"/>
            <a:ext cx="2057400" cy="365125"/>
          </a:xfrm>
        </p:spPr>
        <p:txBody>
          <a:bodyPr/>
          <a:lstStyle/>
          <a:p>
            <a:fld id="{F5703EAE-6F21-4879-92F0-A2EF6440CE14}" type="slidenum">
              <a:rPr lang="ja-JP" altLang="en-US" smtClean="0"/>
              <a:pPr/>
              <a:t>28</a:t>
            </a:fld>
            <a:endParaRPr lang="ja-JP" altLang="en-US"/>
          </a:p>
        </p:txBody>
      </p:sp>
      <p:sp>
        <p:nvSpPr>
          <p:cNvPr id="4" name="正方形/長方形 3"/>
          <p:cNvSpPr/>
          <p:nvPr/>
        </p:nvSpPr>
        <p:spPr>
          <a:xfrm>
            <a:off x="2165171" y="4464802"/>
            <a:ext cx="1850247" cy="699247"/>
          </a:xfrm>
          <a:prstGeom prst="rect">
            <a:avLst/>
          </a:prstGeom>
          <a:gradFill>
            <a:gsLst>
              <a:gs pos="0">
                <a:srgbClr val="185FAE"/>
              </a:gs>
              <a:gs pos="52000">
                <a:srgbClr val="2498DA"/>
              </a:gs>
              <a:gs pos="100000">
                <a:srgbClr val="3EB4A8"/>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bIns="72000" rtlCol="0" anchor="ctr"/>
          <a:lstStyle/>
          <a:p>
            <a:pPr algn="ctr"/>
            <a:r>
              <a:rPr kumimoji="1" lang="ja-JP" altLang="en-US" b="1" dirty="0">
                <a:latin typeface="+mn-ea"/>
                <a:cs typeface="Hiragino Kaku Gothic ProN W6" charset="-128"/>
              </a:rPr>
              <a:t>面談</a:t>
            </a:r>
          </a:p>
        </p:txBody>
      </p:sp>
      <p:sp>
        <p:nvSpPr>
          <p:cNvPr id="8" name="正方形/長方形 7"/>
          <p:cNvSpPr/>
          <p:nvPr/>
        </p:nvSpPr>
        <p:spPr>
          <a:xfrm>
            <a:off x="6201144" y="3804563"/>
            <a:ext cx="1794047" cy="844706"/>
          </a:xfrm>
          <a:prstGeom prst="rect">
            <a:avLst/>
          </a:prstGeom>
          <a:gradFill>
            <a:gsLst>
              <a:gs pos="0">
                <a:srgbClr val="185FAE"/>
              </a:gs>
              <a:gs pos="52000">
                <a:srgbClr val="2498DA"/>
              </a:gs>
              <a:gs pos="100000">
                <a:srgbClr val="3EB4A8"/>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bIns="72000" rtlCol="0" anchor="ctr"/>
          <a:lstStyle/>
          <a:p>
            <a:pPr algn="ctr"/>
            <a:r>
              <a:rPr kumimoji="1" lang="ja-JP" altLang="en-US" b="1" dirty="0">
                <a:latin typeface="+mn-ea"/>
                <a:cs typeface="Hiragino Kaku Gothic ProN W6" charset="-128"/>
              </a:rPr>
              <a:t>派遣準備会</a:t>
            </a:r>
            <a:endParaRPr kumimoji="1" lang="en-US" altLang="ja-JP" b="1" dirty="0">
              <a:latin typeface="+mn-ea"/>
              <a:cs typeface="Hiragino Kaku Gothic ProN W6" charset="-128"/>
            </a:endParaRPr>
          </a:p>
          <a:p>
            <a:pPr algn="ctr"/>
            <a:r>
              <a:rPr kumimoji="1" lang="ja-JP" altLang="en-US" sz="1600" b="1" dirty="0">
                <a:latin typeface="+mn-ea"/>
                <a:cs typeface="Hiragino Kaku Gothic ProN W6" charset="-128"/>
              </a:rPr>
              <a:t>（研修前準備）</a:t>
            </a:r>
            <a:endParaRPr kumimoji="1" lang="ja-JP" altLang="en-US" b="1" dirty="0">
              <a:latin typeface="+mn-ea"/>
              <a:cs typeface="Hiragino Kaku Gothic ProN W6" charset="-128"/>
            </a:endParaRPr>
          </a:p>
        </p:txBody>
      </p:sp>
      <p:sp>
        <p:nvSpPr>
          <p:cNvPr id="10" name="正方形/長方形 9"/>
          <p:cNvSpPr/>
          <p:nvPr/>
        </p:nvSpPr>
        <p:spPr>
          <a:xfrm>
            <a:off x="6193447" y="4719043"/>
            <a:ext cx="1801744" cy="1174717"/>
          </a:xfrm>
          <a:prstGeom prst="rect">
            <a:avLst/>
          </a:prstGeom>
          <a:gradFill>
            <a:gsLst>
              <a:gs pos="0">
                <a:srgbClr val="185FAE"/>
              </a:gs>
              <a:gs pos="52000">
                <a:srgbClr val="2498DA"/>
              </a:gs>
              <a:gs pos="100000">
                <a:srgbClr val="3EB4A8"/>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bIns="72000" rtlCol="0" anchor="ctr"/>
          <a:lstStyle/>
          <a:p>
            <a:pPr algn="ctr"/>
            <a:r>
              <a:rPr kumimoji="1" lang="ja-JP" altLang="en-US" b="1" dirty="0">
                <a:latin typeface="+mn-ea"/>
                <a:cs typeface="Hiragino Kaku Gothic ProN W6" charset="-128"/>
              </a:rPr>
              <a:t>研修開始</a:t>
            </a:r>
            <a:endParaRPr kumimoji="1" lang="en-US" altLang="ja-JP" b="1" dirty="0">
              <a:latin typeface="+mn-ea"/>
              <a:cs typeface="Hiragino Kaku Gothic ProN W6" charset="-128"/>
            </a:endParaRPr>
          </a:p>
        </p:txBody>
      </p:sp>
      <p:sp>
        <p:nvSpPr>
          <p:cNvPr id="16" name="正方形/長方形 15">
            <a:extLst>
              <a:ext uri="{FF2B5EF4-FFF2-40B4-BE49-F238E27FC236}">
                <a16:creationId xmlns:a16="http://schemas.microsoft.com/office/drawing/2014/main" id="{EAFD5111-82DD-4A3E-8F48-16F6238E6A1B}"/>
              </a:ext>
            </a:extLst>
          </p:cNvPr>
          <p:cNvSpPr/>
          <p:nvPr/>
        </p:nvSpPr>
        <p:spPr>
          <a:xfrm>
            <a:off x="2165171" y="1517118"/>
            <a:ext cx="1850247" cy="1103350"/>
          </a:xfrm>
          <a:prstGeom prst="rect">
            <a:avLst/>
          </a:prstGeom>
          <a:gradFill>
            <a:gsLst>
              <a:gs pos="0">
                <a:srgbClr val="185FAE"/>
              </a:gs>
              <a:gs pos="52000">
                <a:srgbClr val="2498DA"/>
              </a:gs>
              <a:gs pos="100000">
                <a:srgbClr val="3EB4A8"/>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bIns="72000" rtlCol="0" anchor="ctr"/>
          <a:lstStyle/>
          <a:p>
            <a:pPr algn="ctr"/>
            <a:r>
              <a:rPr lang="ja-JP" altLang="en-US" b="1" dirty="0">
                <a:latin typeface="+mn-ea"/>
                <a:cs typeface="Hiragino Kaku Gothic ProN W6" charset="-128"/>
              </a:rPr>
              <a:t>説明会</a:t>
            </a:r>
            <a:endParaRPr lang="en-US" altLang="ja-JP" b="1" dirty="0">
              <a:latin typeface="+mn-ea"/>
              <a:cs typeface="Hiragino Kaku Gothic ProN W6" charset="-128"/>
            </a:endParaRPr>
          </a:p>
        </p:txBody>
      </p:sp>
      <p:sp>
        <p:nvSpPr>
          <p:cNvPr id="18" name="正方形/長方形 17">
            <a:extLst>
              <a:ext uri="{FF2B5EF4-FFF2-40B4-BE49-F238E27FC236}">
                <a16:creationId xmlns:a16="http://schemas.microsoft.com/office/drawing/2014/main" id="{8459285D-1CF7-436A-BF69-E8CF09372BF8}"/>
              </a:ext>
            </a:extLst>
          </p:cNvPr>
          <p:cNvSpPr/>
          <p:nvPr/>
        </p:nvSpPr>
        <p:spPr>
          <a:xfrm>
            <a:off x="2165171" y="2718162"/>
            <a:ext cx="1850247" cy="1185184"/>
          </a:xfrm>
          <a:prstGeom prst="rect">
            <a:avLst/>
          </a:prstGeom>
          <a:gradFill>
            <a:gsLst>
              <a:gs pos="0">
                <a:srgbClr val="185FAE"/>
              </a:gs>
              <a:gs pos="52000">
                <a:srgbClr val="2498DA"/>
              </a:gs>
              <a:gs pos="100000">
                <a:srgbClr val="3EB4A8"/>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bIns="72000" rtlCol="0" anchor="ctr"/>
          <a:lstStyle/>
          <a:p>
            <a:pPr algn="ctr"/>
            <a:r>
              <a:rPr lang="ja-JP" altLang="en-US" b="1">
                <a:latin typeface="+mn-ea"/>
                <a:cs typeface="Hiragino Kaku Gothic ProN W6" charset="-128"/>
              </a:rPr>
              <a:t>応 募</a:t>
            </a:r>
            <a:endParaRPr kumimoji="1" lang="ja-JP" altLang="en-US" b="1" dirty="0">
              <a:latin typeface="+mn-ea"/>
              <a:cs typeface="Hiragino Kaku Gothic ProN W6" charset="-128"/>
            </a:endParaRPr>
          </a:p>
        </p:txBody>
      </p:sp>
      <p:grpSp>
        <p:nvGrpSpPr>
          <p:cNvPr id="62" name="グループ化 61">
            <a:extLst>
              <a:ext uri="{FF2B5EF4-FFF2-40B4-BE49-F238E27FC236}">
                <a16:creationId xmlns:a16="http://schemas.microsoft.com/office/drawing/2014/main" id="{48636FE8-84AF-4CAD-BD96-B011029D1AF8}"/>
              </a:ext>
            </a:extLst>
          </p:cNvPr>
          <p:cNvGrpSpPr/>
          <p:nvPr/>
        </p:nvGrpSpPr>
        <p:grpSpPr>
          <a:xfrm>
            <a:off x="1296021" y="1388421"/>
            <a:ext cx="631066" cy="4547754"/>
            <a:chOff x="978724" y="1817501"/>
            <a:chExt cx="631066" cy="4547754"/>
          </a:xfrm>
        </p:grpSpPr>
        <p:cxnSp>
          <p:nvCxnSpPr>
            <p:cNvPr id="40" name="直線コネクタ 39">
              <a:extLst>
                <a:ext uri="{FF2B5EF4-FFF2-40B4-BE49-F238E27FC236}">
                  <a16:creationId xmlns:a16="http://schemas.microsoft.com/office/drawing/2014/main" id="{DCD6A9AF-C63A-4676-8679-D05332DAA2B3}"/>
                </a:ext>
              </a:extLst>
            </p:cNvPr>
            <p:cNvCxnSpPr>
              <a:cxnSpLocks/>
            </p:cNvCxnSpPr>
            <p:nvPr/>
          </p:nvCxnSpPr>
          <p:spPr>
            <a:xfrm>
              <a:off x="1273046" y="2087501"/>
              <a:ext cx="0" cy="4277754"/>
            </a:xfrm>
            <a:prstGeom prst="line">
              <a:avLst/>
            </a:prstGeom>
            <a:ln w="12700">
              <a:solidFill>
                <a:srgbClr val="FECE00"/>
              </a:solidFill>
            </a:ln>
          </p:spPr>
          <p:style>
            <a:lnRef idx="1">
              <a:schemeClr val="accent1"/>
            </a:lnRef>
            <a:fillRef idx="0">
              <a:schemeClr val="accent1"/>
            </a:fillRef>
            <a:effectRef idx="0">
              <a:schemeClr val="accent1"/>
            </a:effectRef>
            <a:fontRef idx="minor">
              <a:schemeClr val="tx1"/>
            </a:fontRef>
          </p:style>
        </p:cxnSp>
        <p:sp>
          <p:nvSpPr>
            <p:cNvPr id="38" name="円/楕円 14">
              <a:extLst>
                <a:ext uri="{FF2B5EF4-FFF2-40B4-BE49-F238E27FC236}">
                  <a16:creationId xmlns:a16="http://schemas.microsoft.com/office/drawing/2014/main" id="{06DCB9E5-D20E-41BE-8DB1-C4C2FFE1E640}"/>
                </a:ext>
              </a:extLst>
            </p:cNvPr>
            <p:cNvSpPr/>
            <p:nvPr/>
          </p:nvSpPr>
          <p:spPr>
            <a:xfrm>
              <a:off x="1015371" y="5328912"/>
              <a:ext cx="540000" cy="540000"/>
            </a:xfrm>
            <a:prstGeom prst="ellipse">
              <a:avLst/>
            </a:prstGeom>
            <a:solidFill>
              <a:srgbClr val="FECE00"/>
            </a:solidFill>
            <a:ln>
              <a:noFill/>
            </a:ln>
          </p:spPr>
          <p:style>
            <a:lnRef idx="2">
              <a:schemeClr val="accent1">
                <a:shade val="50000"/>
              </a:schemeClr>
            </a:lnRef>
            <a:fillRef idx="1">
              <a:schemeClr val="accent1"/>
            </a:fillRef>
            <a:effectRef idx="0">
              <a:schemeClr val="accent1"/>
            </a:effectRef>
            <a:fontRef idx="minor">
              <a:schemeClr val="lt1"/>
            </a:fontRef>
          </p:style>
          <p:txBody>
            <a:bodyPr bIns="72000" rtlCol="0" anchor="ctr"/>
            <a:lstStyle/>
            <a:p>
              <a:pPr algn="ctr"/>
              <a:endParaRPr kumimoji="1" lang="ja-JP" altLang="en-US" dirty="0">
                <a:latin typeface="Futura Medium" panose="020B0602020204020303" pitchFamily="34" charset="-79"/>
                <a:ea typeface="Helvetica" charset="0"/>
                <a:cs typeface="Futura Medium" panose="020B0602020204020303" pitchFamily="34" charset="-79"/>
              </a:endParaRPr>
            </a:p>
          </p:txBody>
        </p:sp>
        <p:sp>
          <p:nvSpPr>
            <p:cNvPr id="36" name="円/楕円 14">
              <a:extLst>
                <a:ext uri="{FF2B5EF4-FFF2-40B4-BE49-F238E27FC236}">
                  <a16:creationId xmlns:a16="http://schemas.microsoft.com/office/drawing/2014/main" id="{53319728-E298-4F26-81DF-D8EE2F0AC588}"/>
                </a:ext>
              </a:extLst>
            </p:cNvPr>
            <p:cNvSpPr/>
            <p:nvPr/>
          </p:nvSpPr>
          <p:spPr>
            <a:xfrm>
              <a:off x="1016427" y="4673169"/>
              <a:ext cx="540000" cy="540000"/>
            </a:xfrm>
            <a:prstGeom prst="ellipse">
              <a:avLst/>
            </a:prstGeom>
            <a:solidFill>
              <a:srgbClr val="FECE00"/>
            </a:solidFill>
            <a:ln>
              <a:noFill/>
            </a:ln>
          </p:spPr>
          <p:style>
            <a:lnRef idx="2">
              <a:schemeClr val="accent1">
                <a:shade val="50000"/>
              </a:schemeClr>
            </a:lnRef>
            <a:fillRef idx="1">
              <a:schemeClr val="accent1"/>
            </a:fillRef>
            <a:effectRef idx="0">
              <a:schemeClr val="accent1"/>
            </a:effectRef>
            <a:fontRef idx="minor">
              <a:schemeClr val="lt1"/>
            </a:fontRef>
          </p:style>
          <p:txBody>
            <a:bodyPr bIns="72000" rtlCol="0" anchor="ctr"/>
            <a:lstStyle/>
            <a:p>
              <a:pPr algn="ctr"/>
              <a:endParaRPr kumimoji="1" lang="ja-JP" altLang="en-US" dirty="0">
                <a:latin typeface="Futura Medium" panose="020B0602020204020303" pitchFamily="34" charset="-79"/>
                <a:ea typeface="Helvetica" charset="0"/>
                <a:cs typeface="Futura Medium" panose="020B0602020204020303" pitchFamily="34" charset="-79"/>
              </a:endParaRPr>
            </a:p>
          </p:txBody>
        </p:sp>
        <p:sp>
          <p:nvSpPr>
            <p:cNvPr id="37" name="円/楕円 14">
              <a:extLst>
                <a:ext uri="{FF2B5EF4-FFF2-40B4-BE49-F238E27FC236}">
                  <a16:creationId xmlns:a16="http://schemas.microsoft.com/office/drawing/2014/main" id="{31EF897E-2CEB-4F5A-BC0A-0645B821E736}"/>
                </a:ext>
              </a:extLst>
            </p:cNvPr>
            <p:cNvSpPr/>
            <p:nvPr/>
          </p:nvSpPr>
          <p:spPr>
            <a:xfrm>
              <a:off x="1032027" y="4017426"/>
              <a:ext cx="540000" cy="540000"/>
            </a:xfrm>
            <a:prstGeom prst="ellipse">
              <a:avLst/>
            </a:prstGeom>
            <a:solidFill>
              <a:srgbClr val="FECE00"/>
            </a:solidFill>
            <a:ln>
              <a:noFill/>
            </a:ln>
          </p:spPr>
          <p:style>
            <a:lnRef idx="2">
              <a:schemeClr val="accent1">
                <a:shade val="50000"/>
              </a:schemeClr>
            </a:lnRef>
            <a:fillRef idx="1">
              <a:schemeClr val="accent1"/>
            </a:fillRef>
            <a:effectRef idx="0">
              <a:schemeClr val="accent1"/>
            </a:effectRef>
            <a:fontRef idx="minor">
              <a:schemeClr val="lt1"/>
            </a:fontRef>
          </p:style>
          <p:txBody>
            <a:bodyPr bIns="72000" rtlCol="0" anchor="ctr"/>
            <a:lstStyle/>
            <a:p>
              <a:pPr algn="ctr"/>
              <a:endParaRPr kumimoji="1" lang="ja-JP" altLang="en-US" dirty="0">
                <a:latin typeface="Futura Medium" panose="020B0602020204020303" pitchFamily="34" charset="-79"/>
                <a:ea typeface="Helvetica" charset="0"/>
                <a:cs typeface="Futura Medium" panose="020B0602020204020303" pitchFamily="34" charset="-79"/>
              </a:endParaRPr>
            </a:p>
          </p:txBody>
        </p:sp>
        <p:sp>
          <p:nvSpPr>
            <p:cNvPr id="35" name="円/楕円 14">
              <a:extLst>
                <a:ext uri="{FF2B5EF4-FFF2-40B4-BE49-F238E27FC236}">
                  <a16:creationId xmlns:a16="http://schemas.microsoft.com/office/drawing/2014/main" id="{8A682909-B863-40A2-9718-EAA977E13B72}"/>
                </a:ext>
              </a:extLst>
            </p:cNvPr>
            <p:cNvSpPr/>
            <p:nvPr/>
          </p:nvSpPr>
          <p:spPr>
            <a:xfrm>
              <a:off x="1021086" y="2564525"/>
              <a:ext cx="540000" cy="540000"/>
            </a:xfrm>
            <a:prstGeom prst="ellipse">
              <a:avLst/>
            </a:prstGeom>
            <a:solidFill>
              <a:srgbClr val="FECE00"/>
            </a:solidFill>
            <a:ln>
              <a:noFill/>
            </a:ln>
          </p:spPr>
          <p:style>
            <a:lnRef idx="2">
              <a:schemeClr val="accent1">
                <a:shade val="50000"/>
              </a:schemeClr>
            </a:lnRef>
            <a:fillRef idx="1">
              <a:schemeClr val="accent1"/>
            </a:fillRef>
            <a:effectRef idx="0">
              <a:schemeClr val="accent1"/>
            </a:effectRef>
            <a:fontRef idx="minor">
              <a:schemeClr val="lt1"/>
            </a:fontRef>
          </p:style>
          <p:txBody>
            <a:bodyPr bIns="72000" rtlCol="0" anchor="ctr"/>
            <a:lstStyle/>
            <a:p>
              <a:pPr algn="ctr"/>
              <a:endParaRPr kumimoji="1" lang="ja-JP" altLang="en-US" dirty="0">
                <a:latin typeface="Futura Medium" panose="020B0602020204020303" pitchFamily="34" charset="-79"/>
                <a:ea typeface="Helvetica" charset="0"/>
                <a:cs typeface="Futura Medium" panose="020B0602020204020303" pitchFamily="34" charset="-79"/>
              </a:endParaRPr>
            </a:p>
          </p:txBody>
        </p:sp>
        <p:sp>
          <p:nvSpPr>
            <p:cNvPr id="34" name="円/楕円 14">
              <a:extLst>
                <a:ext uri="{FF2B5EF4-FFF2-40B4-BE49-F238E27FC236}">
                  <a16:creationId xmlns:a16="http://schemas.microsoft.com/office/drawing/2014/main" id="{430FB968-917C-4A71-82ED-043E1CB1BE90}"/>
                </a:ext>
              </a:extLst>
            </p:cNvPr>
            <p:cNvSpPr/>
            <p:nvPr/>
          </p:nvSpPr>
          <p:spPr>
            <a:xfrm>
              <a:off x="1016427" y="1817501"/>
              <a:ext cx="540000" cy="540000"/>
            </a:xfrm>
            <a:prstGeom prst="ellipse">
              <a:avLst/>
            </a:prstGeom>
            <a:solidFill>
              <a:srgbClr val="FECE00"/>
            </a:solidFill>
            <a:ln>
              <a:noFill/>
            </a:ln>
          </p:spPr>
          <p:style>
            <a:lnRef idx="2">
              <a:schemeClr val="accent1">
                <a:shade val="50000"/>
              </a:schemeClr>
            </a:lnRef>
            <a:fillRef idx="1">
              <a:schemeClr val="accent1"/>
            </a:fillRef>
            <a:effectRef idx="0">
              <a:schemeClr val="accent1"/>
            </a:effectRef>
            <a:fontRef idx="minor">
              <a:schemeClr val="lt1"/>
            </a:fontRef>
          </p:style>
          <p:txBody>
            <a:bodyPr bIns="72000" rtlCol="0" anchor="ctr"/>
            <a:lstStyle/>
            <a:p>
              <a:pPr algn="ctr"/>
              <a:endParaRPr kumimoji="1" lang="ja-JP" altLang="en-US" dirty="0">
                <a:latin typeface="Futura Medium" panose="020B0602020204020303" pitchFamily="34" charset="-79"/>
                <a:ea typeface="Helvetica" charset="0"/>
                <a:cs typeface="Futura Medium" panose="020B0602020204020303" pitchFamily="34" charset="-79"/>
              </a:endParaRPr>
            </a:p>
          </p:txBody>
        </p:sp>
        <p:sp>
          <p:nvSpPr>
            <p:cNvPr id="27" name="テキスト ボックス 26">
              <a:extLst>
                <a:ext uri="{FF2B5EF4-FFF2-40B4-BE49-F238E27FC236}">
                  <a16:creationId xmlns:a16="http://schemas.microsoft.com/office/drawing/2014/main" id="{B2377521-C142-4D6A-9462-087D7C19A2E1}"/>
                </a:ext>
              </a:extLst>
            </p:cNvPr>
            <p:cNvSpPr txBox="1"/>
            <p:nvPr/>
          </p:nvSpPr>
          <p:spPr>
            <a:xfrm>
              <a:off x="1051624" y="1917822"/>
              <a:ext cx="558166" cy="369332"/>
            </a:xfrm>
            <a:prstGeom prst="rect">
              <a:avLst/>
            </a:prstGeom>
            <a:noFill/>
          </p:spPr>
          <p:txBody>
            <a:bodyPr wrap="square" rtlCol="0">
              <a:spAutoFit/>
            </a:bodyPr>
            <a:lstStyle/>
            <a:p>
              <a:r>
                <a:rPr kumimoji="1" lang="en-US" altLang="ja-JP" dirty="0">
                  <a:solidFill>
                    <a:schemeClr val="bg1"/>
                  </a:solidFill>
                  <a:latin typeface="Futura Std Book" panose="020B0502020204020303" pitchFamily="34" charset="0"/>
                  <a:cs typeface="Futura Medium" panose="020B0602020204020303"/>
                </a:rPr>
                <a:t>5</a:t>
              </a:r>
              <a:r>
                <a:rPr kumimoji="1" lang="ja-JP" altLang="en-US" sz="1200" b="1" dirty="0">
                  <a:solidFill>
                    <a:schemeClr val="bg1"/>
                  </a:solidFill>
                  <a:latin typeface="+mn-ea"/>
                  <a:cs typeface="Futura Medium" panose="020B0602020204020303"/>
                </a:rPr>
                <a:t>月</a:t>
              </a:r>
            </a:p>
          </p:txBody>
        </p:sp>
        <p:sp>
          <p:nvSpPr>
            <p:cNvPr id="29" name="テキスト ボックス 28">
              <a:extLst>
                <a:ext uri="{FF2B5EF4-FFF2-40B4-BE49-F238E27FC236}">
                  <a16:creationId xmlns:a16="http://schemas.microsoft.com/office/drawing/2014/main" id="{C17289D2-3F64-43F1-86B2-7536FC113015}"/>
                </a:ext>
              </a:extLst>
            </p:cNvPr>
            <p:cNvSpPr txBox="1"/>
            <p:nvPr/>
          </p:nvSpPr>
          <p:spPr>
            <a:xfrm>
              <a:off x="1074211" y="2668639"/>
              <a:ext cx="481222" cy="369332"/>
            </a:xfrm>
            <a:prstGeom prst="rect">
              <a:avLst/>
            </a:prstGeom>
            <a:noFill/>
          </p:spPr>
          <p:txBody>
            <a:bodyPr wrap="none" rtlCol="0">
              <a:spAutoFit/>
            </a:bodyPr>
            <a:lstStyle/>
            <a:p>
              <a:r>
                <a:rPr lang="en-US" altLang="ja-JP" dirty="0">
                  <a:solidFill>
                    <a:schemeClr val="bg1"/>
                  </a:solidFill>
                  <a:latin typeface="Futura Std Book" panose="020B0502020204020303" pitchFamily="34" charset="0"/>
                </a:rPr>
                <a:t>7</a:t>
              </a:r>
              <a:r>
                <a:rPr kumimoji="1" lang="ja-JP" altLang="en-US" sz="1200" b="1" dirty="0">
                  <a:solidFill>
                    <a:schemeClr val="bg1"/>
                  </a:solidFill>
                  <a:latin typeface="+mn-ea"/>
                </a:rPr>
                <a:t>月</a:t>
              </a:r>
            </a:p>
          </p:txBody>
        </p:sp>
        <p:sp>
          <p:nvSpPr>
            <p:cNvPr id="30" name="テキスト ボックス 29">
              <a:extLst>
                <a:ext uri="{FF2B5EF4-FFF2-40B4-BE49-F238E27FC236}">
                  <a16:creationId xmlns:a16="http://schemas.microsoft.com/office/drawing/2014/main" id="{D0DACC37-C2E7-4FA1-BB24-F0C711B38CC3}"/>
                </a:ext>
              </a:extLst>
            </p:cNvPr>
            <p:cNvSpPr txBox="1"/>
            <p:nvPr/>
          </p:nvSpPr>
          <p:spPr>
            <a:xfrm>
              <a:off x="978724" y="4121806"/>
              <a:ext cx="623889" cy="369332"/>
            </a:xfrm>
            <a:prstGeom prst="rect">
              <a:avLst/>
            </a:prstGeom>
            <a:noFill/>
          </p:spPr>
          <p:txBody>
            <a:bodyPr wrap="none" rtlCol="0">
              <a:spAutoFit/>
            </a:bodyPr>
            <a:lstStyle/>
            <a:p>
              <a:r>
                <a:rPr kumimoji="1" lang="en-US" altLang="ja-JP" dirty="0">
                  <a:solidFill>
                    <a:schemeClr val="bg1"/>
                  </a:solidFill>
                  <a:latin typeface="Futura Std Book" panose="020B0502020204020303" pitchFamily="34" charset="0"/>
                </a:rPr>
                <a:t>10</a:t>
              </a:r>
              <a:r>
                <a:rPr kumimoji="1" lang="ja-JP" altLang="en-US" sz="1200" b="1" dirty="0">
                  <a:solidFill>
                    <a:schemeClr val="bg1"/>
                  </a:solidFill>
                  <a:latin typeface="+mn-ea"/>
                </a:rPr>
                <a:t>月</a:t>
              </a:r>
            </a:p>
          </p:txBody>
        </p:sp>
        <p:sp>
          <p:nvSpPr>
            <p:cNvPr id="31" name="テキスト ボックス 30">
              <a:extLst>
                <a:ext uri="{FF2B5EF4-FFF2-40B4-BE49-F238E27FC236}">
                  <a16:creationId xmlns:a16="http://schemas.microsoft.com/office/drawing/2014/main" id="{C2D4511C-9C11-44FE-95C4-D6BA9A50DE45}"/>
                </a:ext>
              </a:extLst>
            </p:cNvPr>
            <p:cNvSpPr txBox="1"/>
            <p:nvPr/>
          </p:nvSpPr>
          <p:spPr>
            <a:xfrm>
              <a:off x="978724" y="4784543"/>
              <a:ext cx="623889" cy="369332"/>
            </a:xfrm>
            <a:prstGeom prst="rect">
              <a:avLst/>
            </a:prstGeom>
            <a:noFill/>
          </p:spPr>
          <p:txBody>
            <a:bodyPr wrap="none" rtlCol="0">
              <a:spAutoFit/>
            </a:bodyPr>
            <a:lstStyle/>
            <a:p>
              <a:r>
                <a:rPr lang="en-US" altLang="ja-JP" dirty="0">
                  <a:solidFill>
                    <a:schemeClr val="bg1"/>
                  </a:solidFill>
                  <a:latin typeface="Futura Std Book" panose="020B0502020204020303" pitchFamily="34" charset="0"/>
                </a:rPr>
                <a:t>11</a:t>
              </a:r>
              <a:r>
                <a:rPr kumimoji="1" lang="ja-JP" altLang="en-US" sz="1200" b="1" dirty="0">
                  <a:solidFill>
                    <a:schemeClr val="bg1"/>
                  </a:solidFill>
                  <a:latin typeface="+mn-ea"/>
                </a:rPr>
                <a:t>月</a:t>
              </a:r>
            </a:p>
          </p:txBody>
        </p:sp>
        <p:sp>
          <p:nvSpPr>
            <p:cNvPr id="32" name="テキスト ボックス 31">
              <a:extLst>
                <a:ext uri="{FF2B5EF4-FFF2-40B4-BE49-F238E27FC236}">
                  <a16:creationId xmlns:a16="http://schemas.microsoft.com/office/drawing/2014/main" id="{773DEC24-36A2-405F-8B59-2CE42D807947}"/>
                </a:ext>
              </a:extLst>
            </p:cNvPr>
            <p:cNvSpPr txBox="1"/>
            <p:nvPr/>
          </p:nvSpPr>
          <p:spPr>
            <a:xfrm>
              <a:off x="978724" y="5443829"/>
              <a:ext cx="623889" cy="369332"/>
            </a:xfrm>
            <a:prstGeom prst="rect">
              <a:avLst/>
            </a:prstGeom>
            <a:noFill/>
          </p:spPr>
          <p:txBody>
            <a:bodyPr wrap="none" rtlCol="0">
              <a:spAutoFit/>
            </a:bodyPr>
            <a:lstStyle/>
            <a:p>
              <a:r>
                <a:rPr lang="en-US" altLang="ja-JP" dirty="0">
                  <a:solidFill>
                    <a:schemeClr val="bg1"/>
                  </a:solidFill>
                  <a:latin typeface="Futura Std Book" panose="020B0502020204020303" pitchFamily="34" charset="0"/>
                </a:rPr>
                <a:t>12</a:t>
              </a:r>
              <a:r>
                <a:rPr kumimoji="1" lang="ja-JP" altLang="en-US" sz="1200" b="1" dirty="0">
                  <a:solidFill>
                    <a:schemeClr val="bg1"/>
                  </a:solidFill>
                  <a:latin typeface="+mn-ea"/>
                </a:rPr>
                <a:t>月</a:t>
              </a:r>
            </a:p>
          </p:txBody>
        </p:sp>
      </p:grpSp>
      <p:sp>
        <p:nvSpPr>
          <p:cNvPr id="55" name="テキスト ボックス 54">
            <a:extLst>
              <a:ext uri="{FF2B5EF4-FFF2-40B4-BE49-F238E27FC236}">
                <a16:creationId xmlns:a16="http://schemas.microsoft.com/office/drawing/2014/main" id="{0DAEEEBE-C18D-4E2E-897E-79BC1A50884A}"/>
              </a:ext>
            </a:extLst>
          </p:cNvPr>
          <p:cNvSpPr txBox="1"/>
          <p:nvPr/>
        </p:nvSpPr>
        <p:spPr>
          <a:xfrm>
            <a:off x="5515767" y="3758056"/>
            <a:ext cx="685377" cy="276999"/>
          </a:xfrm>
          <a:prstGeom prst="rect">
            <a:avLst/>
          </a:prstGeom>
          <a:noFill/>
        </p:spPr>
        <p:txBody>
          <a:bodyPr wrap="square" rtlCol="0">
            <a:spAutoFit/>
          </a:bodyPr>
          <a:lstStyle/>
          <a:p>
            <a:r>
              <a:rPr kumimoji="1" lang="ja-JP" altLang="en-US" sz="1200" b="1" dirty="0">
                <a:solidFill>
                  <a:schemeClr val="bg1"/>
                </a:solidFill>
                <a:latin typeface="Futura Std Book" panose="020B0502020204020303" pitchFamily="34" charset="0"/>
                <a:cs typeface="Futura Medium" panose="020B0602020204020303"/>
              </a:rPr>
              <a:t>６</a:t>
            </a:r>
            <a:r>
              <a:rPr kumimoji="1" lang="ja-JP" altLang="en-US" sz="1200" b="1" dirty="0">
                <a:solidFill>
                  <a:schemeClr val="bg1"/>
                </a:solidFill>
                <a:latin typeface="+mn-ea"/>
                <a:cs typeface="Futura Medium" panose="020B0602020204020303"/>
              </a:rPr>
              <a:t>月</a:t>
            </a:r>
          </a:p>
        </p:txBody>
      </p:sp>
      <p:sp>
        <p:nvSpPr>
          <p:cNvPr id="11" name="テキスト ボックス 10">
            <a:extLst>
              <a:ext uri="{FF2B5EF4-FFF2-40B4-BE49-F238E27FC236}">
                <a16:creationId xmlns:a16="http://schemas.microsoft.com/office/drawing/2014/main" id="{2C2274B8-2367-BB4D-96DF-02293B1AF753}"/>
              </a:ext>
            </a:extLst>
          </p:cNvPr>
          <p:cNvSpPr txBox="1"/>
          <p:nvPr/>
        </p:nvSpPr>
        <p:spPr>
          <a:xfrm>
            <a:off x="408804" y="1461028"/>
            <a:ext cx="755335" cy="400110"/>
          </a:xfrm>
          <a:prstGeom prst="rect">
            <a:avLst/>
          </a:prstGeom>
          <a:noFill/>
        </p:spPr>
        <p:txBody>
          <a:bodyPr wrap="none" rtlCol="0">
            <a:spAutoFit/>
          </a:bodyPr>
          <a:lstStyle/>
          <a:p>
            <a:r>
              <a:rPr kumimoji="1" lang="en-US" altLang="ja-JP" sz="2000" dirty="0">
                <a:latin typeface="Futura Medium" panose="020B0602020204020303" pitchFamily="34" charset="-79"/>
                <a:cs typeface="Futura Medium" panose="020B0602020204020303" pitchFamily="34" charset="-79"/>
              </a:rPr>
              <a:t>2022</a:t>
            </a:r>
            <a:endParaRPr kumimoji="1" lang="ja-JP" altLang="en-US" sz="2000" dirty="0">
              <a:latin typeface="Futura Medium" panose="020B0602020204020303" pitchFamily="34" charset="-79"/>
              <a:cs typeface="Futura Medium" panose="020B0602020204020303" pitchFamily="34" charset="-79"/>
            </a:endParaRPr>
          </a:p>
        </p:txBody>
      </p:sp>
      <p:sp>
        <p:nvSpPr>
          <p:cNvPr id="20" name="テキスト ボックス 19">
            <a:extLst>
              <a:ext uri="{FF2B5EF4-FFF2-40B4-BE49-F238E27FC236}">
                <a16:creationId xmlns:a16="http://schemas.microsoft.com/office/drawing/2014/main" id="{685E5F12-B5FB-2841-8F3F-9FA70F3883B4}"/>
              </a:ext>
            </a:extLst>
          </p:cNvPr>
          <p:cNvSpPr txBox="1"/>
          <p:nvPr/>
        </p:nvSpPr>
        <p:spPr>
          <a:xfrm>
            <a:off x="6494874" y="1815659"/>
            <a:ext cx="1338828" cy="369332"/>
          </a:xfrm>
          <a:prstGeom prst="rect">
            <a:avLst/>
          </a:prstGeom>
          <a:noFill/>
        </p:spPr>
        <p:txBody>
          <a:bodyPr wrap="none" rtlCol="0">
            <a:spAutoFit/>
          </a:bodyPr>
          <a:lstStyle/>
          <a:p>
            <a:r>
              <a:rPr kumimoji="1" lang="ja-JP" altLang="en-US" b="1">
                <a:solidFill>
                  <a:schemeClr val="bg1"/>
                </a:solidFill>
              </a:rPr>
              <a:t>マッチング</a:t>
            </a:r>
          </a:p>
        </p:txBody>
      </p:sp>
      <p:sp>
        <p:nvSpPr>
          <p:cNvPr id="48" name="テキスト ボックス 47">
            <a:extLst>
              <a:ext uri="{FF2B5EF4-FFF2-40B4-BE49-F238E27FC236}">
                <a16:creationId xmlns:a16="http://schemas.microsoft.com/office/drawing/2014/main" id="{BB338662-4F6E-8640-8FB3-0039FA322062}"/>
              </a:ext>
            </a:extLst>
          </p:cNvPr>
          <p:cNvSpPr txBox="1"/>
          <p:nvPr/>
        </p:nvSpPr>
        <p:spPr>
          <a:xfrm>
            <a:off x="6480262" y="2748707"/>
            <a:ext cx="1338828" cy="369332"/>
          </a:xfrm>
          <a:prstGeom prst="rect">
            <a:avLst/>
          </a:prstGeom>
          <a:noFill/>
        </p:spPr>
        <p:txBody>
          <a:bodyPr wrap="none" rtlCol="0">
            <a:spAutoFit/>
          </a:bodyPr>
          <a:lstStyle/>
          <a:p>
            <a:r>
              <a:rPr kumimoji="1" lang="ja-JP" altLang="en-US" b="1">
                <a:solidFill>
                  <a:schemeClr val="bg1"/>
                </a:solidFill>
              </a:rPr>
              <a:t>派遣先決定</a:t>
            </a:r>
          </a:p>
        </p:txBody>
      </p:sp>
      <p:sp>
        <p:nvSpPr>
          <p:cNvPr id="49" name="三角形 48">
            <a:extLst>
              <a:ext uri="{FF2B5EF4-FFF2-40B4-BE49-F238E27FC236}">
                <a16:creationId xmlns:a16="http://schemas.microsoft.com/office/drawing/2014/main" id="{226215A4-C69C-C548-B08D-A244BDC49438}"/>
              </a:ext>
            </a:extLst>
          </p:cNvPr>
          <p:cNvSpPr/>
          <p:nvPr/>
        </p:nvSpPr>
        <p:spPr>
          <a:xfrm rot="10800000">
            <a:off x="7060928" y="2363030"/>
            <a:ext cx="177496" cy="161969"/>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1" name="テキスト ボックス 60">
            <a:extLst>
              <a:ext uri="{FF2B5EF4-FFF2-40B4-BE49-F238E27FC236}">
                <a16:creationId xmlns:a16="http://schemas.microsoft.com/office/drawing/2014/main" id="{FCFABD5A-AF1D-B048-AC9A-CC6BD85B2D2E}"/>
              </a:ext>
            </a:extLst>
          </p:cNvPr>
          <p:cNvSpPr txBox="1"/>
          <p:nvPr/>
        </p:nvSpPr>
        <p:spPr>
          <a:xfrm>
            <a:off x="4554713" y="1461028"/>
            <a:ext cx="755335" cy="400110"/>
          </a:xfrm>
          <a:prstGeom prst="rect">
            <a:avLst/>
          </a:prstGeom>
          <a:noFill/>
        </p:spPr>
        <p:txBody>
          <a:bodyPr wrap="none" rtlCol="0">
            <a:spAutoFit/>
          </a:bodyPr>
          <a:lstStyle/>
          <a:p>
            <a:r>
              <a:rPr kumimoji="1" lang="en-US" altLang="ja-JP" sz="2000" dirty="0">
                <a:latin typeface="Futura Medium" panose="020B0602020204020303" pitchFamily="34" charset="-79"/>
                <a:cs typeface="Futura Medium" panose="020B0602020204020303" pitchFamily="34" charset="-79"/>
              </a:rPr>
              <a:t>2023</a:t>
            </a:r>
            <a:endParaRPr kumimoji="1" lang="ja-JP" altLang="en-US" sz="2000" dirty="0">
              <a:latin typeface="Futura Medium" panose="020B0602020204020303" pitchFamily="34" charset="-79"/>
              <a:cs typeface="Futura Medium" panose="020B0602020204020303" pitchFamily="34" charset="-79"/>
            </a:endParaRPr>
          </a:p>
        </p:txBody>
      </p:sp>
      <p:sp>
        <p:nvSpPr>
          <p:cNvPr id="63" name="タイトル 2">
            <a:extLst>
              <a:ext uri="{FF2B5EF4-FFF2-40B4-BE49-F238E27FC236}">
                <a16:creationId xmlns:a16="http://schemas.microsoft.com/office/drawing/2014/main" id="{7F3CFBAD-826B-C647-A0D1-284850E726B0}"/>
              </a:ext>
            </a:extLst>
          </p:cNvPr>
          <p:cNvSpPr>
            <a:spLocks noGrp="1"/>
          </p:cNvSpPr>
          <p:nvPr>
            <p:ph type="title"/>
          </p:nvPr>
        </p:nvSpPr>
        <p:spPr/>
        <p:txBody>
          <a:bodyPr/>
          <a:lstStyle/>
          <a:p>
            <a:r>
              <a:rPr lang="ja-JP" altLang="en-US" dirty="0"/>
              <a:t>応募から研修までの流れ</a:t>
            </a:r>
            <a:endParaRPr kumimoji="1" lang="ja-JP" altLang="en-US" dirty="0"/>
          </a:p>
        </p:txBody>
      </p:sp>
      <p:sp>
        <p:nvSpPr>
          <p:cNvPr id="42" name="正方形/長方形 41">
            <a:extLst>
              <a:ext uri="{FF2B5EF4-FFF2-40B4-BE49-F238E27FC236}">
                <a16:creationId xmlns:a16="http://schemas.microsoft.com/office/drawing/2014/main" id="{ED202A77-9B42-B84F-B6B8-418B000C40EC}"/>
              </a:ext>
            </a:extLst>
          </p:cNvPr>
          <p:cNvSpPr/>
          <p:nvPr/>
        </p:nvSpPr>
        <p:spPr>
          <a:xfrm>
            <a:off x="6137448" y="3581313"/>
            <a:ext cx="1967165" cy="2354861"/>
          </a:xfrm>
          <a:prstGeom prst="rect">
            <a:avLst/>
          </a:prstGeom>
          <a:solidFill>
            <a:schemeClr val="bg1">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9" name="正方形/長方形 38">
            <a:extLst>
              <a:ext uri="{FF2B5EF4-FFF2-40B4-BE49-F238E27FC236}">
                <a16:creationId xmlns:a16="http://schemas.microsoft.com/office/drawing/2014/main" id="{C03A5120-4C48-BF4B-AEBA-8559947CC2FF}"/>
              </a:ext>
            </a:extLst>
          </p:cNvPr>
          <p:cNvSpPr/>
          <p:nvPr/>
        </p:nvSpPr>
        <p:spPr>
          <a:xfrm>
            <a:off x="2081040" y="1428297"/>
            <a:ext cx="1983575" cy="3782246"/>
          </a:xfrm>
          <a:prstGeom prst="rect">
            <a:avLst/>
          </a:prstGeom>
          <a:solidFill>
            <a:schemeClr val="bg1">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3495241881"/>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F5703EAE-6F21-4879-92F0-A2EF6440CE14}" type="slidenum">
              <a:rPr lang="ja-JP" altLang="en-US" smtClean="0"/>
              <a:pPr/>
              <a:t>29</a:t>
            </a:fld>
            <a:endParaRPr lang="ja-JP" altLang="en-US"/>
          </a:p>
        </p:txBody>
      </p:sp>
      <p:sp>
        <p:nvSpPr>
          <p:cNvPr id="3" name="タイトル 2"/>
          <p:cNvSpPr>
            <a:spLocks noGrp="1"/>
          </p:cNvSpPr>
          <p:nvPr>
            <p:ph type="title"/>
          </p:nvPr>
        </p:nvSpPr>
        <p:spPr/>
        <p:txBody>
          <a:bodyPr/>
          <a:lstStyle/>
          <a:p>
            <a:r>
              <a:rPr kumimoji="1" lang="en-US" altLang="ja-JP" sz="2000" b="0" dirty="0">
                <a:latin typeface="Futura Medium" panose="020B0602020204020303" pitchFamily="34" charset="-79"/>
                <a:ea typeface="Helvetica" charset="0"/>
                <a:cs typeface="Futura Medium" panose="020B0602020204020303" pitchFamily="34" charset="-79"/>
              </a:rPr>
              <a:t>2. </a:t>
            </a:r>
            <a:r>
              <a:rPr kumimoji="1" lang="ja-JP" altLang="en-US" dirty="0"/>
              <a:t>マッチング</a:t>
            </a:r>
          </a:p>
        </p:txBody>
      </p:sp>
      <p:pic>
        <p:nvPicPr>
          <p:cNvPr id="4" name="図 3"/>
          <p:cNvPicPr>
            <a:picLocks noChangeAspect="1"/>
          </p:cNvPicPr>
          <p:nvPr/>
        </p:nvPicPr>
        <p:blipFill>
          <a:blip r:embed="rId3" cstate="print">
            <a:clrChange>
              <a:clrFrom>
                <a:srgbClr val="FFFFFF"/>
              </a:clrFrom>
              <a:clrTo>
                <a:srgbClr val="FFFFFF">
                  <a:alpha val="0"/>
                </a:srgbClr>
              </a:clrTo>
            </a:clrChange>
            <a:alphaModFix amt="76000"/>
            <a:extLst>
              <a:ext uri="{28A0092B-C50C-407E-A947-70E740481C1C}">
                <a14:useLocalDpi xmlns:a14="http://schemas.microsoft.com/office/drawing/2010/main" val="0"/>
              </a:ext>
            </a:extLst>
          </a:blip>
          <a:stretch>
            <a:fillRect/>
          </a:stretch>
        </p:blipFill>
        <p:spPr>
          <a:xfrm>
            <a:off x="6225372" y="2729443"/>
            <a:ext cx="1960461" cy="1905276"/>
          </a:xfrm>
          <a:prstGeom prst="rect">
            <a:avLst/>
          </a:prstGeom>
        </p:spPr>
      </p:pic>
      <p:pic>
        <p:nvPicPr>
          <p:cNvPr id="5" name="図 4"/>
          <p:cNvPicPr>
            <a:picLocks noChangeAspect="1"/>
          </p:cNvPicPr>
          <p:nvPr/>
        </p:nvPicPr>
        <p:blipFill>
          <a:blip r:embed="rId4" cstate="print">
            <a:alphaModFix amt="73000"/>
            <a:extLst>
              <a:ext uri="{28A0092B-C50C-407E-A947-70E740481C1C}">
                <a14:useLocalDpi xmlns:a14="http://schemas.microsoft.com/office/drawing/2010/main" val="0"/>
              </a:ext>
            </a:extLst>
          </a:blip>
          <a:stretch>
            <a:fillRect/>
          </a:stretch>
        </p:blipFill>
        <p:spPr>
          <a:xfrm>
            <a:off x="488259" y="2908516"/>
            <a:ext cx="1806763" cy="1806763"/>
          </a:xfrm>
          <a:prstGeom prst="rect">
            <a:avLst/>
          </a:prstGeom>
        </p:spPr>
      </p:pic>
      <p:pic>
        <p:nvPicPr>
          <p:cNvPr id="6" name="図 5"/>
          <p:cNvPicPr>
            <a:picLocks noChangeAspect="1"/>
          </p:cNvPicPr>
          <p:nvPr/>
        </p:nvPicPr>
        <p:blipFill>
          <a:blip r:embed="rId5" cstate="print">
            <a:alphaModFix amt="77000"/>
            <a:extLst>
              <a:ext uri="{28A0092B-C50C-407E-A947-70E740481C1C}">
                <a14:useLocalDpi xmlns:a14="http://schemas.microsoft.com/office/drawing/2010/main" val="0"/>
              </a:ext>
            </a:extLst>
          </a:blip>
          <a:stretch>
            <a:fillRect/>
          </a:stretch>
        </p:blipFill>
        <p:spPr>
          <a:xfrm>
            <a:off x="1305819" y="2813852"/>
            <a:ext cx="1786811" cy="1786811"/>
          </a:xfrm>
          <a:prstGeom prst="rect">
            <a:avLst/>
          </a:prstGeom>
        </p:spPr>
      </p:pic>
      <p:pic>
        <p:nvPicPr>
          <p:cNvPr id="11" name="図 10"/>
          <p:cNvPicPr>
            <a:picLocks noChangeAspect="1"/>
          </p:cNvPicPr>
          <p:nvPr/>
        </p:nvPicPr>
        <p:blipFill rotWithShape="1">
          <a:blip r:embed="rId6" cstate="print">
            <a:extLst>
              <a:ext uri="{28A0092B-C50C-407E-A947-70E740481C1C}">
                <a14:useLocalDpi xmlns:a14="http://schemas.microsoft.com/office/drawing/2010/main" val="0"/>
              </a:ext>
            </a:extLst>
          </a:blip>
          <a:srcRect r="67197" b="9458"/>
          <a:stretch/>
        </p:blipFill>
        <p:spPr>
          <a:xfrm>
            <a:off x="3369061" y="3074323"/>
            <a:ext cx="1102143" cy="1109267"/>
          </a:xfrm>
          <a:prstGeom prst="ellipse">
            <a:avLst/>
          </a:prstGeom>
        </p:spPr>
      </p:pic>
      <p:sp>
        <p:nvSpPr>
          <p:cNvPr id="12" name="テキスト ボックス 11"/>
          <p:cNvSpPr txBox="1"/>
          <p:nvPr/>
        </p:nvSpPr>
        <p:spPr>
          <a:xfrm>
            <a:off x="990220" y="1839636"/>
            <a:ext cx="1487606" cy="400110"/>
          </a:xfrm>
          <a:prstGeom prst="rect">
            <a:avLst/>
          </a:prstGeom>
          <a:noFill/>
        </p:spPr>
        <p:txBody>
          <a:bodyPr wrap="square" rtlCol="0">
            <a:spAutoFit/>
          </a:bodyPr>
          <a:lstStyle/>
          <a:p>
            <a:pPr algn="ctr"/>
            <a:r>
              <a:rPr kumimoji="1" lang="ja-JP" altLang="en-US" sz="2000" dirty="0">
                <a:latin typeface="+mn-ea"/>
                <a:cs typeface="Hiragino Kaku Gothic ProN W3" charset="-128"/>
              </a:rPr>
              <a:t>受入先</a:t>
            </a:r>
          </a:p>
        </p:txBody>
      </p:sp>
      <p:sp>
        <p:nvSpPr>
          <p:cNvPr id="13" name="テキスト ボックス 12"/>
          <p:cNvSpPr txBox="1"/>
          <p:nvPr/>
        </p:nvSpPr>
        <p:spPr>
          <a:xfrm>
            <a:off x="6475446" y="1839636"/>
            <a:ext cx="1487606" cy="400110"/>
          </a:xfrm>
          <a:prstGeom prst="rect">
            <a:avLst/>
          </a:prstGeom>
          <a:noFill/>
        </p:spPr>
        <p:txBody>
          <a:bodyPr wrap="square" rtlCol="0">
            <a:spAutoFit/>
          </a:bodyPr>
          <a:lstStyle/>
          <a:p>
            <a:pPr algn="ctr"/>
            <a:r>
              <a:rPr kumimoji="1" lang="ja-JP" altLang="en-US" sz="2000">
                <a:latin typeface="+mn-ea"/>
                <a:cs typeface="Hiragino Kaku Gothic ProN W3" charset="-128"/>
              </a:rPr>
              <a:t>派遣生</a:t>
            </a:r>
            <a:endParaRPr kumimoji="1" lang="ja-JP" altLang="en-US" sz="2000" dirty="0">
              <a:latin typeface="+mn-ea"/>
              <a:cs typeface="Hiragino Kaku Gothic ProN W3" charset="-128"/>
            </a:endParaRPr>
          </a:p>
        </p:txBody>
      </p:sp>
      <p:sp>
        <p:nvSpPr>
          <p:cNvPr id="20" name="円弧 19"/>
          <p:cNvSpPr/>
          <p:nvPr/>
        </p:nvSpPr>
        <p:spPr>
          <a:xfrm rot="1626491" flipV="1">
            <a:off x="2892183" y="1992345"/>
            <a:ext cx="3240000" cy="3240000"/>
          </a:xfrm>
          <a:prstGeom prst="arc">
            <a:avLst>
              <a:gd name="adj1" fmla="val 14260881"/>
              <a:gd name="adj2" fmla="val 0"/>
            </a:avLst>
          </a:prstGeom>
          <a:ln w="190500" cap="rnd">
            <a:solidFill>
              <a:srgbClr val="FFC400"/>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solidFill>
                <a:srgbClr val="FFC400"/>
              </a:solidFill>
            </a:endParaRPr>
          </a:p>
        </p:txBody>
      </p:sp>
      <p:grpSp>
        <p:nvGrpSpPr>
          <p:cNvPr id="14" name="図形グループ 13"/>
          <p:cNvGrpSpPr/>
          <p:nvPr/>
        </p:nvGrpSpPr>
        <p:grpSpPr>
          <a:xfrm>
            <a:off x="4129176" y="4680604"/>
            <a:ext cx="884478" cy="996433"/>
            <a:chOff x="4265747" y="4680604"/>
            <a:chExt cx="884478" cy="996433"/>
          </a:xfrm>
        </p:grpSpPr>
        <p:sp>
          <p:nvSpPr>
            <p:cNvPr id="21" name="正方形/長方形 20"/>
            <p:cNvSpPr/>
            <p:nvPr/>
          </p:nvSpPr>
          <p:spPr>
            <a:xfrm>
              <a:off x="4334400" y="4680604"/>
              <a:ext cx="732773" cy="9964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図 7"/>
            <p:cNvPicPr>
              <a:picLocks noChangeAspect="1"/>
            </p:cNvPicPr>
            <p:nvPr/>
          </p:nvPicPr>
          <p:blipFill>
            <a:blip r:embed="rId7" cstate="print">
              <a:alphaModFix amt="79000"/>
              <a:extLst>
                <a:ext uri="{28A0092B-C50C-407E-A947-70E740481C1C}">
                  <a14:useLocalDpi xmlns:a14="http://schemas.microsoft.com/office/drawing/2010/main" val="0"/>
                </a:ext>
              </a:extLst>
            </a:blip>
            <a:stretch>
              <a:fillRect/>
            </a:stretch>
          </p:blipFill>
          <p:spPr>
            <a:xfrm>
              <a:off x="4265747" y="4736581"/>
              <a:ext cx="884478" cy="884478"/>
            </a:xfrm>
            <a:prstGeom prst="rect">
              <a:avLst/>
            </a:prstGeom>
          </p:spPr>
        </p:pic>
      </p:grpSp>
      <p:sp>
        <p:nvSpPr>
          <p:cNvPr id="17" name="テキスト ボックス 16"/>
          <p:cNvSpPr txBox="1"/>
          <p:nvPr/>
        </p:nvSpPr>
        <p:spPr>
          <a:xfrm>
            <a:off x="3353152" y="5724801"/>
            <a:ext cx="2380984" cy="707886"/>
          </a:xfrm>
          <a:prstGeom prst="rect">
            <a:avLst/>
          </a:prstGeom>
          <a:noFill/>
        </p:spPr>
        <p:txBody>
          <a:bodyPr wrap="square" rtlCol="0">
            <a:spAutoFit/>
          </a:bodyPr>
          <a:lstStyle/>
          <a:p>
            <a:pPr algn="ctr"/>
            <a:r>
              <a:rPr kumimoji="1" lang="ja-JP" altLang="en-US" sz="2000" b="1" dirty="0">
                <a:solidFill>
                  <a:srgbClr val="FFC400"/>
                </a:solidFill>
                <a:latin typeface="+mn-ea"/>
                <a:cs typeface="Hiragino Kaku Gothic ProN W6" charset="-128"/>
              </a:rPr>
              <a:t>受入先が</a:t>
            </a:r>
            <a:endParaRPr kumimoji="1" lang="en-US" altLang="ja-JP" sz="2000" b="1" dirty="0">
              <a:solidFill>
                <a:srgbClr val="FFC400"/>
              </a:solidFill>
              <a:latin typeface="+mn-ea"/>
              <a:cs typeface="Hiragino Kaku Gothic ProN W6" charset="-128"/>
            </a:endParaRPr>
          </a:p>
          <a:p>
            <a:pPr algn="ctr"/>
            <a:r>
              <a:rPr lang="ja-JP" altLang="en-US" sz="2000" b="1" dirty="0">
                <a:solidFill>
                  <a:srgbClr val="FFC400"/>
                </a:solidFill>
                <a:latin typeface="+mn-ea"/>
                <a:cs typeface="Hiragino Kaku Gothic ProN W6" charset="-128"/>
              </a:rPr>
              <a:t>提示する条件</a:t>
            </a:r>
            <a:endParaRPr kumimoji="1" lang="ja-JP" altLang="en-US" sz="2000" b="1" dirty="0">
              <a:solidFill>
                <a:srgbClr val="FFC400"/>
              </a:solidFill>
              <a:latin typeface="+mn-ea"/>
              <a:cs typeface="Hiragino Kaku Gothic ProN W6" charset="-128"/>
            </a:endParaRPr>
          </a:p>
        </p:txBody>
      </p:sp>
      <p:sp>
        <p:nvSpPr>
          <p:cNvPr id="18" name="テキスト ボックス 17"/>
          <p:cNvSpPr txBox="1"/>
          <p:nvPr/>
        </p:nvSpPr>
        <p:spPr>
          <a:xfrm>
            <a:off x="3353152" y="813766"/>
            <a:ext cx="5790848" cy="954107"/>
          </a:xfrm>
          <a:prstGeom prst="rect">
            <a:avLst/>
          </a:prstGeom>
          <a:noFill/>
        </p:spPr>
        <p:txBody>
          <a:bodyPr wrap="square" rtlCol="0">
            <a:spAutoFit/>
          </a:bodyPr>
          <a:lstStyle/>
          <a:p>
            <a:pPr marL="342900" indent="-198900">
              <a:buSzPct val="110000"/>
              <a:buFont typeface="Arial" charset="0"/>
              <a:buChar char="•"/>
            </a:pPr>
            <a:r>
              <a:rPr lang="en-US" altLang="ja-JP" dirty="0">
                <a:solidFill>
                  <a:srgbClr val="2498DA"/>
                </a:solidFill>
                <a:latin typeface="Futura Medium" panose="020B0602020204020303" pitchFamily="34" charset="-79"/>
                <a:cs typeface="Futura Medium" panose="020B0602020204020303" pitchFamily="34" charset="-79"/>
              </a:rPr>
              <a:t>CV, Cover Letter,</a:t>
            </a:r>
            <a:r>
              <a:rPr lang="ja-JP" altLang="en-US" dirty="0">
                <a:solidFill>
                  <a:srgbClr val="2498DA"/>
                </a:solidFill>
                <a:latin typeface="Futura Medium" panose="020B0602020204020303" pitchFamily="34" charset="-79"/>
                <a:cs typeface="Futura Medium" panose="020B0602020204020303" pitchFamily="34" charset="-79"/>
              </a:rPr>
              <a:t>英文成績証明書</a:t>
            </a:r>
            <a:r>
              <a:rPr lang="en-US" altLang="ja-JP" dirty="0">
                <a:solidFill>
                  <a:srgbClr val="2498DA"/>
                </a:solidFill>
                <a:latin typeface="Futura Medium" panose="020B0602020204020303" pitchFamily="34" charset="-79"/>
                <a:cs typeface="Futura Medium" panose="020B0602020204020303" pitchFamily="34" charset="-79"/>
              </a:rPr>
              <a:t>,</a:t>
            </a:r>
            <a:r>
              <a:rPr lang="ja-JP" altLang="en-US" dirty="0">
                <a:solidFill>
                  <a:srgbClr val="2498DA"/>
                </a:solidFill>
                <a:latin typeface="Futura Medium" panose="020B0602020204020303" pitchFamily="34" charset="-79"/>
                <a:cs typeface="Futura Medium" panose="020B0602020204020303" pitchFamily="34" charset="-79"/>
              </a:rPr>
              <a:t>英文在学証明書</a:t>
            </a:r>
            <a:endParaRPr lang="en-US" altLang="ja-JP" dirty="0">
              <a:solidFill>
                <a:srgbClr val="2498DA"/>
              </a:solidFill>
              <a:latin typeface="Futura Medium" panose="020B0602020204020303" pitchFamily="34" charset="-79"/>
              <a:cs typeface="Futura Medium" panose="020B0602020204020303" pitchFamily="34" charset="-79"/>
            </a:endParaRPr>
          </a:p>
          <a:p>
            <a:pPr marL="342900" indent="-198900">
              <a:buSzPct val="110000"/>
              <a:buFont typeface="Arial" charset="0"/>
              <a:buChar char="•"/>
            </a:pPr>
            <a:r>
              <a:rPr lang="ja-JP" altLang="en-US" dirty="0">
                <a:solidFill>
                  <a:srgbClr val="2498DA"/>
                </a:solidFill>
                <a:latin typeface="Futura Medium" panose="020B0602020204020303" pitchFamily="34" charset="-79"/>
                <a:cs typeface="Futura Medium" panose="020B0602020204020303" pitchFamily="34" charset="-79"/>
              </a:rPr>
              <a:t>英語能力スコア証明書</a:t>
            </a:r>
            <a:endParaRPr kumimoji="1" lang="en-US" altLang="ja-JP" dirty="0">
              <a:solidFill>
                <a:srgbClr val="2498DA"/>
              </a:solidFill>
              <a:latin typeface="Futura Medium" panose="020B0602020204020303" pitchFamily="34" charset="-79"/>
              <a:cs typeface="Futura Medium" panose="020B0602020204020303" pitchFamily="34" charset="-79"/>
            </a:endParaRPr>
          </a:p>
          <a:p>
            <a:pPr marL="342900" indent="-198900">
              <a:buSzPct val="110000"/>
              <a:buFont typeface="Arial" charset="0"/>
              <a:buChar char="•"/>
            </a:pPr>
            <a:r>
              <a:rPr lang="ja-JP" altLang="en-US" sz="2000" b="1" dirty="0">
                <a:solidFill>
                  <a:srgbClr val="2498DA"/>
                </a:solidFill>
                <a:latin typeface="+mn-ea"/>
                <a:cs typeface="Hiragino Kaku Gothic ProN W6" charset="-128"/>
              </a:rPr>
              <a:t>本人の専攻</a:t>
            </a:r>
            <a:endParaRPr kumimoji="1" lang="ja-JP" altLang="en-US" sz="2000" b="1" dirty="0">
              <a:solidFill>
                <a:srgbClr val="2498DA"/>
              </a:solidFill>
              <a:latin typeface="+mn-ea"/>
              <a:cs typeface="Hiragino Kaku Gothic ProN W6" charset="-128"/>
            </a:endParaRPr>
          </a:p>
        </p:txBody>
      </p:sp>
      <p:sp>
        <p:nvSpPr>
          <p:cNvPr id="9" name="円弧 8"/>
          <p:cNvSpPr/>
          <p:nvPr/>
        </p:nvSpPr>
        <p:spPr>
          <a:xfrm rot="1626491" flipH="1">
            <a:off x="2903334" y="2129182"/>
            <a:ext cx="3240000" cy="3240000"/>
          </a:xfrm>
          <a:prstGeom prst="arc">
            <a:avLst>
              <a:gd name="adj1" fmla="val 14260881"/>
              <a:gd name="adj2" fmla="val 0"/>
            </a:avLst>
          </a:prstGeom>
          <a:ln w="190500" cap="rnd">
            <a:solidFill>
              <a:srgbClr val="2498DA"/>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6" name="テキスト ボックス 15"/>
          <p:cNvSpPr txBox="1"/>
          <p:nvPr/>
        </p:nvSpPr>
        <p:spPr>
          <a:xfrm>
            <a:off x="4543644" y="3330744"/>
            <a:ext cx="1590036" cy="646331"/>
          </a:xfrm>
          <a:prstGeom prst="rect">
            <a:avLst/>
          </a:prstGeom>
          <a:noFill/>
        </p:spPr>
        <p:txBody>
          <a:bodyPr wrap="square" rtlCol="0">
            <a:spAutoFit/>
          </a:bodyPr>
          <a:lstStyle/>
          <a:p>
            <a:r>
              <a:rPr kumimoji="1" lang="ja-JP" altLang="en-US" dirty="0">
                <a:solidFill>
                  <a:srgbClr val="093D59"/>
                </a:solidFill>
                <a:latin typeface="+mn-ea"/>
                <a:cs typeface="Hiragino Kaku Gothic ProN W3" charset="-128"/>
              </a:rPr>
              <a:t>総合的に</a:t>
            </a:r>
            <a:endParaRPr kumimoji="1" lang="en-US" altLang="ja-JP" dirty="0">
              <a:solidFill>
                <a:srgbClr val="093D59"/>
              </a:solidFill>
              <a:latin typeface="+mn-ea"/>
              <a:cs typeface="Hiragino Kaku Gothic ProN W3" charset="-128"/>
            </a:endParaRPr>
          </a:p>
          <a:p>
            <a:r>
              <a:rPr kumimoji="1" lang="ja-JP" altLang="en-US" dirty="0">
                <a:solidFill>
                  <a:srgbClr val="093D59"/>
                </a:solidFill>
                <a:latin typeface="+mn-ea"/>
                <a:cs typeface="Hiragino Kaku Gothic ProN W3" charset="-128"/>
              </a:rPr>
              <a:t>判断・推薦</a:t>
            </a:r>
          </a:p>
        </p:txBody>
      </p:sp>
      <p:grpSp>
        <p:nvGrpSpPr>
          <p:cNvPr id="22" name="図形グループ 21"/>
          <p:cNvGrpSpPr/>
          <p:nvPr/>
        </p:nvGrpSpPr>
        <p:grpSpPr>
          <a:xfrm>
            <a:off x="4129176" y="1711711"/>
            <a:ext cx="884478" cy="996433"/>
            <a:chOff x="4265747" y="4680604"/>
            <a:chExt cx="884478" cy="996433"/>
          </a:xfrm>
        </p:grpSpPr>
        <p:sp>
          <p:nvSpPr>
            <p:cNvPr id="23" name="正方形/長方形 22"/>
            <p:cNvSpPr/>
            <p:nvPr/>
          </p:nvSpPr>
          <p:spPr>
            <a:xfrm>
              <a:off x="4334400" y="4680604"/>
              <a:ext cx="732773" cy="9964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4" name="図 23"/>
            <p:cNvPicPr>
              <a:picLocks noChangeAspect="1"/>
            </p:cNvPicPr>
            <p:nvPr/>
          </p:nvPicPr>
          <p:blipFill>
            <a:blip r:embed="rId7" cstate="print">
              <a:alphaModFix amt="79000"/>
              <a:extLst>
                <a:ext uri="{28A0092B-C50C-407E-A947-70E740481C1C}">
                  <a14:useLocalDpi xmlns:a14="http://schemas.microsoft.com/office/drawing/2010/main" val="0"/>
                </a:ext>
              </a:extLst>
            </a:blip>
            <a:stretch>
              <a:fillRect/>
            </a:stretch>
          </p:blipFill>
          <p:spPr>
            <a:xfrm>
              <a:off x="4265747" y="4736581"/>
              <a:ext cx="884478" cy="884478"/>
            </a:xfrm>
            <a:prstGeom prst="rect">
              <a:avLst/>
            </a:prstGeom>
          </p:spPr>
        </p:pic>
      </p:grpSp>
      <p:sp>
        <p:nvSpPr>
          <p:cNvPr id="25" name="テキスト ボックス 24"/>
          <p:cNvSpPr txBox="1"/>
          <p:nvPr/>
        </p:nvSpPr>
        <p:spPr>
          <a:xfrm>
            <a:off x="2192215" y="108793"/>
            <a:ext cx="1278446" cy="338554"/>
          </a:xfrm>
          <a:prstGeom prst="rect">
            <a:avLst/>
          </a:prstGeom>
          <a:noFill/>
          <a:ln>
            <a:solidFill>
              <a:srgbClr val="FCD600"/>
            </a:solidFill>
          </a:ln>
        </p:spPr>
        <p:txBody>
          <a:bodyPr wrap="square" tIns="0" rtlCol="0">
            <a:spAutoFit/>
          </a:bodyPr>
          <a:lstStyle/>
          <a:p>
            <a:pPr algn="ctr">
              <a:lnSpc>
                <a:spcPct val="150000"/>
              </a:lnSpc>
            </a:pPr>
            <a:r>
              <a:rPr kumimoji="1" lang="ja-JP" altLang="en-US" sz="1400" b="1" dirty="0">
                <a:solidFill>
                  <a:srgbClr val="FCD600"/>
                </a:solidFill>
                <a:latin typeface="+mn-ea"/>
                <a:cs typeface="Hiragino Kaku Gothic ProN W6" charset="-128"/>
              </a:rPr>
              <a:t>翌年</a:t>
            </a:r>
            <a:r>
              <a:rPr kumimoji="1" lang="en-US" altLang="ja-JP" sz="1400" b="1" dirty="0">
                <a:solidFill>
                  <a:srgbClr val="FCD600"/>
                </a:solidFill>
                <a:latin typeface="+mn-ea"/>
                <a:cs typeface="Hiragino Kaku Gothic ProN W6" charset="-128"/>
              </a:rPr>
              <a:t>2</a:t>
            </a:r>
            <a:r>
              <a:rPr kumimoji="1" lang="ja-JP" altLang="en-US" sz="1400" b="1" dirty="0">
                <a:solidFill>
                  <a:srgbClr val="FCD600"/>
                </a:solidFill>
                <a:latin typeface="+mn-ea"/>
                <a:cs typeface="Hiragino Kaku Gothic ProN W6" charset="-128"/>
              </a:rPr>
              <a:t>月</a:t>
            </a:r>
          </a:p>
        </p:txBody>
      </p:sp>
    </p:spTree>
    <p:extLst>
      <p:ext uri="{BB962C8B-B14F-4D97-AF65-F5344CB8AC3E}">
        <p14:creationId xmlns:p14="http://schemas.microsoft.com/office/powerpoint/2010/main" val="1310562131"/>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F5703EAE-6F21-4879-92F0-A2EF6440CE14}" type="slidenum">
              <a:rPr lang="ja-JP" altLang="en-US" smtClean="0"/>
              <a:pPr/>
              <a:t>3</a:t>
            </a:fld>
            <a:endParaRPr lang="ja-JP" altLang="en-US"/>
          </a:p>
        </p:txBody>
      </p:sp>
      <p:sp>
        <p:nvSpPr>
          <p:cNvPr id="3" name="タイトル 2"/>
          <p:cNvSpPr>
            <a:spLocks noGrp="1"/>
          </p:cNvSpPr>
          <p:nvPr>
            <p:ph type="title"/>
          </p:nvPr>
        </p:nvSpPr>
        <p:spPr>
          <a:xfrm>
            <a:off x="229651" y="12526"/>
            <a:ext cx="7079882" cy="609047"/>
          </a:xfrm>
        </p:spPr>
        <p:txBody>
          <a:bodyPr>
            <a:normAutofit/>
          </a:bodyPr>
          <a:lstStyle/>
          <a:p>
            <a:r>
              <a:rPr kumimoji="1" lang="en-US" altLang="ja-JP" sz="2000" b="0" dirty="0">
                <a:latin typeface="Futura Medium" panose="020B0602020204020303" pitchFamily="34" charset="-79"/>
                <a:ea typeface="Helvetica" charset="0"/>
                <a:cs typeface="Futura Medium" panose="020B0602020204020303" pitchFamily="34" charset="-79"/>
              </a:rPr>
              <a:t>Contents</a:t>
            </a:r>
            <a:endParaRPr kumimoji="1" lang="ja-JP" altLang="en-US" sz="2000" b="0" dirty="0">
              <a:latin typeface="Futura Medium" panose="020B0602020204020303" pitchFamily="34" charset="-79"/>
              <a:ea typeface="Helvetica" charset="0"/>
              <a:cs typeface="Futura Medium" panose="020B0602020204020303" pitchFamily="34" charset="-79"/>
            </a:endParaRPr>
          </a:p>
        </p:txBody>
      </p:sp>
      <p:grpSp>
        <p:nvGrpSpPr>
          <p:cNvPr id="13" name="図形グループ 12"/>
          <p:cNvGrpSpPr/>
          <p:nvPr/>
        </p:nvGrpSpPr>
        <p:grpSpPr>
          <a:xfrm>
            <a:off x="861916" y="3012805"/>
            <a:ext cx="7420169" cy="902208"/>
            <a:chOff x="751559" y="1502789"/>
            <a:chExt cx="7420169" cy="902208"/>
          </a:xfrm>
        </p:grpSpPr>
        <p:pic>
          <p:nvPicPr>
            <p:cNvPr id="14" name="図 13"/>
            <p:cNvPicPr>
              <a:picLocks noChangeAspect="1"/>
            </p:cNvPicPr>
            <p:nvPr/>
          </p:nvPicPr>
          <p:blipFill rotWithShape="1">
            <a:blip r:embed="rId3" cstate="print"/>
            <a:srcRect t="9460" r="14524" b="24530"/>
            <a:stretch/>
          </p:blipFill>
          <p:spPr>
            <a:xfrm>
              <a:off x="4991848" y="1503123"/>
              <a:ext cx="3179880" cy="901874"/>
            </a:xfrm>
            <a:prstGeom prst="rect">
              <a:avLst/>
            </a:prstGeom>
          </p:spPr>
        </p:pic>
        <p:pic>
          <p:nvPicPr>
            <p:cNvPr id="15" name="図 14"/>
            <p:cNvPicPr>
              <a:picLocks noChangeAspect="1"/>
            </p:cNvPicPr>
            <p:nvPr/>
          </p:nvPicPr>
          <p:blipFill>
            <a:blip r:embed="rId4" cstate="print">
              <a:alphaModFix amt="67000"/>
              <a:extLst>
                <a:ext uri="{28A0092B-C50C-407E-A947-70E740481C1C}">
                  <a14:useLocalDpi xmlns:a14="http://schemas.microsoft.com/office/drawing/2010/main" val="0"/>
                </a:ext>
              </a:extLst>
            </a:blip>
            <a:stretch>
              <a:fillRect/>
            </a:stretch>
          </p:blipFill>
          <p:spPr>
            <a:xfrm>
              <a:off x="5343184" y="1502789"/>
              <a:ext cx="2828544" cy="902208"/>
            </a:xfrm>
            <a:prstGeom prst="rect">
              <a:avLst/>
            </a:prstGeom>
          </p:spPr>
        </p:pic>
        <p:sp>
          <p:nvSpPr>
            <p:cNvPr id="16" name="正方形/長方形 3"/>
            <p:cNvSpPr/>
            <p:nvPr/>
          </p:nvSpPr>
          <p:spPr>
            <a:xfrm>
              <a:off x="751559" y="1503123"/>
              <a:ext cx="5010413" cy="901874"/>
            </a:xfrm>
            <a:custGeom>
              <a:avLst/>
              <a:gdLst>
                <a:gd name="connsiteX0" fmla="*/ 0 w 4647158"/>
                <a:gd name="connsiteY0" fmla="*/ 0 h 939452"/>
                <a:gd name="connsiteX1" fmla="*/ 4647158 w 4647158"/>
                <a:gd name="connsiteY1" fmla="*/ 0 h 939452"/>
                <a:gd name="connsiteX2" fmla="*/ 4647158 w 4647158"/>
                <a:gd name="connsiteY2" fmla="*/ 939452 h 939452"/>
                <a:gd name="connsiteX3" fmla="*/ 0 w 4647158"/>
                <a:gd name="connsiteY3" fmla="*/ 939452 h 939452"/>
                <a:gd name="connsiteX4" fmla="*/ 0 w 4647158"/>
                <a:gd name="connsiteY4" fmla="*/ 0 h 939452"/>
                <a:gd name="connsiteX0" fmla="*/ 0 w 5010413"/>
                <a:gd name="connsiteY0" fmla="*/ 0 h 939452"/>
                <a:gd name="connsiteX1" fmla="*/ 5010413 w 5010413"/>
                <a:gd name="connsiteY1" fmla="*/ 12527 h 939452"/>
                <a:gd name="connsiteX2" fmla="*/ 4647158 w 5010413"/>
                <a:gd name="connsiteY2" fmla="*/ 939452 h 939452"/>
                <a:gd name="connsiteX3" fmla="*/ 0 w 5010413"/>
                <a:gd name="connsiteY3" fmla="*/ 939452 h 939452"/>
                <a:gd name="connsiteX4" fmla="*/ 0 w 5010413"/>
                <a:gd name="connsiteY4" fmla="*/ 0 h 939452"/>
                <a:gd name="connsiteX0" fmla="*/ 0 w 5010413"/>
                <a:gd name="connsiteY0" fmla="*/ 12525 h 951977"/>
                <a:gd name="connsiteX1" fmla="*/ 5010413 w 5010413"/>
                <a:gd name="connsiteY1" fmla="*/ 0 h 951977"/>
                <a:gd name="connsiteX2" fmla="*/ 4647158 w 5010413"/>
                <a:gd name="connsiteY2" fmla="*/ 951977 h 951977"/>
                <a:gd name="connsiteX3" fmla="*/ 0 w 5010413"/>
                <a:gd name="connsiteY3" fmla="*/ 951977 h 951977"/>
                <a:gd name="connsiteX4" fmla="*/ 0 w 5010413"/>
                <a:gd name="connsiteY4" fmla="*/ 12525 h 9519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10413" h="951977">
                  <a:moveTo>
                    <a:pt x="0" y="12525"/>
                  </a:moveTo>
                  <a:lnTo>
                    <a:pt x="5010413" y="0"/>
                  </a:lnTo>
                  <a:lnTo>
                    <a:pt x="4647158" y="951977"/>
                  </a:lnTo>
                  <a:lnTo>
                    <a:pt x="0" y="951977"/>
                  </a:lnTo>
                  <a:lnTo>
                    <a:pt x="0" y="12525"/>
                  </a:lnTo>
                  <a:close/>
                </a:path>
              </a:pathLst>
            </a:custGeom>
            <a:gradFill flip="none" rotWithShape="1">
              <a:gsLst>
                <a:gs pos="0">
                  <a:srgbClr val="185FAE"/>
                </a:gs>
                <a:gs pos="53000">
                  <a:srgbClr val="2498DA"/>
                </a:gs>
                <a:gs pos="100000">
                  <a:srgbClr val="3EB4A8"/>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827999" tIns="72000" bIns="72000" rtlCol="0" anchor="ctr"/>
            <a:lstStyle/>
            <a:p>
              <a:r>
                <a:rPr kumimoji="1" lang="ja-JP" altLang="en-US" sz="2600" b="1" dirty="0">
                  <a:latin typeface="+mn-ea"/>
                  <a:cs typeface="Hiragino Kaku Gothic ProN W6" charset="-128"/>
                </a:rPr>
                <a:t>プログラムの特徴</a:t>
              </a:r>
            </a:p>
          </p:txBody>
        </p:sp>
        <p:sp>
          <p:nvSpPr>
            <p:cNvPr id="17" name="テキスト ボックス 16"/>
            <p:cNvSpPr txBox="1"/>
            <p:nvPr/>
          </p:nvSpPr>
          <p:spPr>
            <a:xfrm>
              <a:off x="876819" y="1592489"/>
              <a:ext cx="697338" cy="707886"/>
            </a:xfrm>
            <a:prstGeom prst="rect">
              <a:avLst/>
            </a:prstGeom>
            <a:noFill/>
          </p:spPr>
          <p:txBody>
            <a:bodyPr wrap="square" rtlCol="0">
              <a:spAutoFit/>
            </a:bodyPr>
            <a:lstStyle/>
            <a:p>
              <a:r>
                <a:rPr lang="en-US" altLang="ja-JP" sz="4000" dirty="0">
                  <a:solidFill>
                    <a:schemeClr val="bg1"/>
                  </a:solidFill>
                  <a:latin typeface="Futura Medium" panose="020B0602020204020303" pitchFamily="34" charset="-79"/>
                  <a:ea typeface="Helvetica" charset="0"/>
                  <a:cs typeface="Futura Medium" panose="020B0602020204020303" pitchFamily="34" charset="-79"/>
                </a:rPr>
                <a:t>2</a:t>
              </a:r>
              <a:endParaRPr kumimoji="1" lang="ja-JP" altLang="en-US" sz="1600" dirty="0">
                <a:solidFill>
                  <a:schemeClr val="bg1"/>
                </a:solidFill>
                <a:latin typeface="Futura Medium" panose="020B0602020204020303" pitchFamily="34" charset="-79"/>
                <a:ea typeface="Helvetica" charset="0"/>
                <a:cs typeface="Futura Medium" panose="020B0602020204020303" pitchFamily="34" charset="-79"/>
              </a:endParaRPr>
            </a:p>
          </p:txBody>
        </p:sp>
      </p:grpSp>
      <p:grpSp>
        <p:nvGrpSpPr>
          <p:cNvPr id="23" name="図形グループ 22"/>
          <p:cNvGrpSpPr/>
          <p:nvPr/>
        </p:nvGrpSpPr>
        <p:grpSpPr>
          <a:xfrm>
            <a:off x="861916" y="1623304"/>
            <a:ext cx="7404318" cy="902208"/>
            <a:chOff x="854306" y="1428201"/>
            <a:chExt cx="7404318" cy="902208"/>
          </a:xfrm>
        </p:grpSpPr>
        <p:grpSp>
          <p:nvGrpSpPr>
            <p:cNvPr id="12" name="図形グループ 11"/>
            <p:cNvGrpSpPr/>
            <p:nvPr/>
          </p:nvGrpSpPr>
          <p:grpSpPr>
            <a:xfrm>
              <a:off x="854306" y="1428201"/>
              <a:ext cx="7404318" cy="902208"/>
              <a:chOff x="751559" y="1503123"/>
              <a:chExt cx="7404318" cy="902208"/>
            </a:xfrm>
          </p:grpSpPr>
          <p:pic>
            <p:nvPicPr>
              <p:cNvPr id="11" name="図 10"/>
              <p:cNvPicPr>
                <a:picLocks noChangeAspect="1"/>
              </p:cNvPicPr>
              <p:nvPr/>
            </p:nvPicPr>
            <p:blipFill>
              <a:blip r:embed="rId4" cstate="print">
                <a:alphaModFix amt="81000"/>
                <a:extLst>
                  <a:ext uri="{28A0092B-C50C-407E-A947-70E740481C1C}">
                    <a14:useLocalDpi xmlns:a14="http://schemas.microsoft.com/office/drawing/2010/main" val="0"/>
                  </a:ext>
                </a:extLst>
              </a:blip>
              <a:stretch>
                <a:fillRect/>
              </a:stretch>
            </p:blipFill>
            <p:spPr>
              <a:xfrm>
                <a:off x="5327333" y="1503123"/>
                <a:ext cx="2828544" cy="902208"/>
              </a:xfrm>
              <a:prstGeom prst="rect">
                <a:avLst/>
              </a:prstGeom>
            </p:spPr>
          </p:pic>
          <p:sp>
            <p:nvSpPr>
              <p:cNvPr id="4" name="正方形/長方形 3"/>
              <p:cNvSpPr/>
              <p:nvPr/>
            </p:nvSpPr>
            <p:spPr>
              <a:xfrm>
                <a:off x="751559" y="1503123"/>
                <a:ext cx="5010413" cy="901874"/>
              </a:xfrm>
              <a:custGeom>
                <a:avLst/>
                <a:gdLst>
                  <a:gd name="connsiteX0" fmla="*/ 0 w 4647158"/>
                  <a:gd name="connsiteY0" fmla="*/ 0 h 939452"/>
                  <a:gd name="connsiteX1" fmla="*/ 4647158 w 4647158"/>
                  <a:gd name="connsiteY1" fmla="*/ 0 h 939452"/>
                  <a:gd name="connsiteX2" fmla="*/ 4647158 w 4647158"/>
                  <a:gd name="connsiteY2" fmla="*/ 939452 h 939452"/>
                  <a:gd name="connsiteX3" fmla="*/ 0 w 4647158"/>
                  <a:gd name="connsiteY3" fmla="*/ 939452 h 939452"/>
                  <a:gd name="connsiteX4" fmla="*/ 0 w 4647158"/>
                  <a:gd name="connsiteY4" fmla="*/ 0 h 939452"/>
                  <a:gd name="connsiteX0" fmla="*/ 0 w 5010413"/>
                  <a:gd name="connsiteY0" fmla="*/ 0 h 939452"/>
                  <a:gd name="connsiteX1" fmla="*/ 5010413 w 5010413"/>
                  <a:gd name="connsiteY1" fmla="*/ 12527 h 939452"/>
                  <a:gd name="connsiteX2" fmla="*/ 4647158 w 5010413"/>
                  <a:gd name="connsiteY2" fmla="*/ 939452 h 939452"/>
                  <a:gd name="connsiteX3" fmla="*/ 0 w 5010413"/>
                  <a:gd name="connsiteY3" fmla="*/ 939452 h 939452"/>
                  <a:gd name="connsiteX4" fmla="*/ 0 w 5010413"/>
                  <a:gd name="connsiteY4" fmla="*/ 0 h 939452"/>
                  <a:gd name="connsiteX0" fmla="*/ 0 w 5010413"/>
                  <a:gd name="connsiteY0" fmla="*/ 12525 h 951977"/>
                  <a:gd name="connsiteX1" fmla="*/ 5010413 w 5010413"/>
                  <a:gd name="connsiteY1" fmla="*/ 0 h 951977"/>
                  <a:gd name="connsiteX2" fmla="*/ 4647158 w 5010413"/>
                  <a:gd name="connsiteY2" fmla="*/ 951977 h 951977"/>
                  <a:gd name="connsiteX3" fmla="*/ 0 w 5010413"/>
                  <a:gd name="connsiteY3" fmla="*/ 951977 h 951977"/>
                  <a:gd name="connsiteX4" fmla="*/ 0 w 5010413"/>
                  <a:gd name="connsiteY4" fmla="*/ 12525 h 9519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10413" h="951977">
                    <a:moveTo>
                      <a:pt x="0" y="12525"/>
                    </a:moveTo>
                    <a:lnTo>
                      <a:pt x="5010413" y="0"/>
                    </a:lnTo>
                    <a:lnTo>
                      <a:pt x="4647158" y="951977"/>
                    </a:lnTo>
                    <a:lnTo>
                      <a:pt x="0" y="951977"/>
                    </a:lnTo>
                    <a:lnTo>
                      <a:pt x="0" y="12525"/>
                    </a:lnTo>
                    <a:close/>
                  </a:path>
                </a:pathLst>
              </a:custGeom>
              <a:gradFill flip="none" rotWithShape="1">
                <a:gsLst>
                  <a:gs pos="0">
                    <a:srgbClr val="185FAE"/>
                  </a:gs>
                  <a:gs pos="53000">
                    <a:srgbClr val="2498DA"/>
                  </a:gs>
                  <a:gs pos="100000">
                    <a:srgbClr val="3EB4A8"/>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827999" tIns="72000" bIns="72000" rtlCol="0" anchor="ctr"/>
              <a:lstStyle/>
              <a:p>
                <a:r>
                  <a:rPr kumimoji="1" lang="en-US" altLang="ja-JP" sz="2600" dirty="0">
                    <a:latin typeface="Futura Medium" panose="020B0602020204020303" pitchFamily="34" charset="-79"/>
                    <a:cs typeface="Futura Medium" panose="020B0602020204020303" pitchFamily="34" charset="-79"/>
                  </a:rPr>
                  <a:t>IAESTE</a:t>
                </a:r>
                <a:r>
                  <a:rPr kumimoji="1" lang="ja-JP" altLang="en-US" sz="2600" b="1" dirty="0">
                    <a:latin typeface="+mn-ea"/>
                    <a:cs typeface="Hiragino Kaku Gothic ProN W6" charset="-128"/>
                  </a:rPr>
                  <a:t>とは</a:t>
                </a:r>
              </a:p>
            </p:txBody>
          </p:sp>
          <p:sp>
            <p:nvSpPr>
              <p:cNvPr id="7" name="テキスト ボックス 6"/>
              <p:cNvSpPr txBox="1"/>
              <p:nvPr/>
            </p:nvSpPr>
            <p:spPr>
              <a:xfrm>
                <a:off x="876819" y="1592489"/>
                <a:ext cx="697338" cy="707886"/>
              </a:xfrm>
              <a:prstGeom prst="rect">
                <a:avLst/>
              </a:prstGeom>
              <a:noFill/>
            </p:spPr>
            <p:txBody>
              <a:bodyPr wrap="square" rtlCol="0">
                <a:spAutoFit/>
              </a:bodyPr>
              <a:lstStyle/>
              <a:p>
                <a:r>
                  <a:rPr kumimoji="1" lang="en-US" altLang="ja-JP" sz="4000" dirty="0">
                    <a:solidFill>
                      <a:schemeClr val="bg1"/>
                    </a:solidFill>
                    <a:latin typeface="Futura Medium" panose="020B0602020204020303" pitchFamily="34" charset="-79"/>
                    <a:ea typeface="Helvetica" charset="0"/>
                    <a:cs typeface="Futura Medium" panose="020B0602020204020303" pitchFamily="34" charset="-79"/>
                  </a:rPr>
                  <a:t>1</a:t>
                </a:r>
                <a:endParaRPr kumimoji="1" lang="ja-JP" altLang="en-US" sz="1600" dirty="0">
                  <a:solidFill>
                    <a:schemeClr val="bg1"/>
                  </a:solidFill>
                  <a:latin typeface="Futura Medium" panose="020B0602020204020303" pitchFamily="34" charset="-79"/>
                  <a:ea typeface="Helvetica" charset="0"/>
                  <a:cs typeface="Futura Medium" panose="020B0602020204020303" pitchFamily="34" charset="-79"/>
                </a:endParaRPr>
              </a:p>
            </p:txBody>
          </p:sp>
        </p:grpSp>
        <p:pic>
          <p:nvPicPr>
            <p:cNvPr id="22" name="図 2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994728" y="1526857"/>
              <a:ext cx="1932234" cy="704561"/>
            </a:xfrm>
            <a:prstGeom prst="rect">
              <a:avLst/>
            </a:prstGeom>
          </p:spPr>
        </p:pic>
      </p:grpSp>
      <p:grpSp>
        <p:nvGrpSpPr>
          <p:cNvPr id="30" name="図形グループ 29"/>
          <p:cNvGrpSpPr/>
          <p:nvPr/>
        </p:nvGrpSpPr>
        <p:grpSpPr>
          <a:xfrm>
            <a:off x="861916" y="4402306"/>
            <a:ext cx="7427779" cy="901874"/>
            <a:chOff x="854306" y="4406864"/>
            <a:chExt cx="7427779" cy="901874"/>
          </a:xfrm>
        </p:grpSpPr>
        <p:pic>
          <p:nvPicPr>
            <p:cNvPr id="29" name="図 28"/>
            <p:cNvPicPr>
              <a:picLocks noChangeAspect="1"/>
            </p:cNvPicPr>
            <p:nvPr/>
          </p:nvPicPr>
          <p:blipFill rotWithShape="1">
            <a:blip r:embed="rId6" cstate="print"/>
            <a:srcRect t="22795" b="353"/>
            <a:stretch/>
          </p:blipFill>
          <p:spPr>
            <a:xfrm>
              <a:off x="5339519" y="4410656"/>
              <a:ext cx="2942566" cy="898082"/>
            </a:xfrm>
            <a:prstGeom prst="rect">
              <a:avLst/>
            </a:prstGeom>
          </p:spPr>
        </p:pic>
        <p:grpSp>
          <p:nvGrpSpPr>
            <p:cNvPr id="24" name="図形グループ 23"/>
            <p:cNvGrpSpPr/>
            <p:nvPr/>
          </p:nvGrpSpPr>
          <p:grpSpPr>
            <a:xfrm>
              <a:off x="854306" y="4406864"/>
              <a:ext cx="7427779" cy="901874"/>
              <a:chOff x="751559" y="1503123"/>
              <a:chExt cx="7427779" cy="901874"/>
            </a:xfrm>
          </p:grpSpPr>
          <p:pic>
            <p:nvPicPr>
              <p:cNvPr id="26" name="図 25"/>
              <p:cNvPicPr>
                <a:picLocks noChangeAspect="1"/>
              </p:cNvPicPr>
              <p:nvPr/>
            </p:nvPicPr>
            <p:blipFill>
              <a:blip r:embed="rId4" cstate="print">
                <a:alphaModFix amt="67000"/>
                <a:extLst>
                  <a:ext uri="{28A0092B-C50C-407E-A947-70E740481C1C}">
                    <a14:useLocalDpi xmlns:a14="http://schemas.microsoft.com/office/drawing/2010/main" val="0"/>
                  </a:ext>
                </a:extLst>
              </a:blip>
              <a:stretch>
                <a:fillRect/>
              </a:stretch>
            </p:blipFill>
            <p:spPr>
              <a:xfrm>
                <a:off x="5363730" y="1506915"/>
                <a:ext cx="2815608" cy="898082"/>
              </a:xfrm>
              <a:prstGeom prst="rect">
                <a:avLst/>
              </a:prstGeom>
            </p:spPr>
          </p:pic>
          <p:sp>
            <p:nvSpPr>
              <p:cNvPr id="27" name="正方形/長方形 3"/>
              <p:cNvSpPr/>
              <p:nvPr/>
            </p:nvSpPr>
            <p:spPr>
              <a:xfrm>
                <a:off x="751559" y="1503123"/>
                <a:ext cx="5010413" cy="901874"/>
              </a:xfrm>
              <a:custGeom>
                <a:avLst/>
                <a:gdLst>
                  <a:gd name="connsiteX0" fmla="*/ 0 w 4647158"/>
                  <a:gd name="connsiteY0" fmla="*/ 0 h 939452"/>
                  <a:gd name="connsiteX1" fmla="*/ 4647158 w 4647158"/>
                  <a:gd name="connsiteY1" fmla="*/ 0 h 939452"/>
                  <a:gd name="connsiteX2" fmla="*/ 4647158 w 4647158"/>
                  <a:gd name="connsiteY2" fmla="*/ 939452 h 939452"/>
                  <a:gd name="connsiteX3" fmla="*/ 0 w 4647158"/>
                  <a:gd name="connsiteY3" fmla="*/ 939452 h 939452"/>
                  <a:gd name="connsiteX4" fmla="*/ 0 w 4647158"/>
                  <a:gd name="connsiteY4" fmla="*/ 0 h 939452"/>
                  <a:gd name="connsiteX0" fmla="*/ 0 w 5010413"/>
                  <a:gd name="connsiteY0" fmla="*/ 0 h 939452"/>
                  <a:gd name="connsiteX1" fmla="*/ 5010413 w 5010413"/>
                  <a:gd name="connsiteY1" fmla="*/ 12527 h 939452"/>
                  <a:gd name="connsiteX2" fmla="*/ 4647158 w 5010413"/>
                  <a:gd name="connsiteY2" fmla="*/ 939452 h 939452"/>
                  <a:gd name="connsiteX3" fmla="*/ 0 w 5010413"/>
                  <a:gd name="connsiteY3" fmla="*/ 939452 h 939452"/>
                  <a:gd name="connsiteX4" fmla="*/ 0 w 5010413"/>
                  <a:gd name="connsiteY4" fmla="*/ 0 h 939452"/>
                  <a:gd name="connsiteX0" fmla="*/ 0 w 5010413"/>
                  <a:gd name="connsiteY0" fmla="*/ 12525 h 951977"/>
                  <a:gd name="connsiteX1" fmla="*/ 5010413 w 5010413"/>
                  <a:gd name="connsiteY1" fmla="*/ 0 h 951977"/>
                  <a:gd name="connsiteX2" fmla="*/ 4647158 w 5010413"/>
                  <a:gd name="connsiteY2" fmla="*/ 951977 h 951977"/>
                  <a:gd name="connsiteX3" fmla="*/ 0 w 5010413"/>
                  <a:gd name="connsiteY3" fmla="*/ 951977 h 951977"/>
                  <a:gd name="connsiteX4" fmla="*/ 0 w 5010413"/>
                  <a:gd name="connsiteY4" fmla="*/ 12525 h 9519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10413" h="951977">
                    <a:moveTo>
                      <a:pt x="0" y="12525"/>
                    </a:moveTo>
                    <a:lnTo>
                      <a:pt x="5010413" y="0"/>
                    </a:lnTo>
                    <a:lnTo>
                      <a:pt x="4647158" y="951977"/>
                    </a:lnTo>
                    <a:lnTo>
                      <a:pt x="0" y="951977"/>
                    </a:lnTo>
                    <a:lnTo>
                      <a:pt x="0" y="12525"/>
                    </a:lnTo>
                    <a:close/>
                  </a:path>
                </a:pathLst>
              </a:custGeom>
              <a:gradFill flip="none" rotWithShape="1">
                <a:gsLst>
                  <a:gs pos="0">
                    <a:srgbClr val="185FAE"/>
                  </a:gs>
                  <a:gs pos="53000">
                    <a:srgbClr val="2498DA"/>
                  </a:gs>
                  <a:gs pos="100000">
                    <a:srgbClr val="3EB4A8"/>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827999" tIns="72000" bIns="72000" rtlCol="0" anchor="ctr"/>
              <a:lstStyle/>
              <a:p>
                <a:r>
                  <a:rPr kumimoji="1" lang="ja-JP" altLang="en-US" sz="2600" b="1" dirty="0">
                    <a:latin typeface="+mn-ea"/>
                    <a:cs typeface="Hiragino Kaku Gothic ProN W6" charset="-128"/>
                  </a:rPr>
                  <a:t>応募から研修まで</a:t>
                </a:r>
              </a:p>
            </p:txBody>
          </p:sp>
          <p:sp>
            <p:nvSpPr>
              <p:cNvPr id="28" name="テキスト ボックス 27"/>
              <p:cNvSpPr txBox="1"/>
              <p:nvPr/>
            </p:nvSpPr>
            <p:spPr>
              <a:xfrm>
                <a:off x="876819" y="1592489"/>
                <a:ext cx="697338" cy="707886"/>
              </a:xfrm>
              <a:prstGeom prst="rect">
                <a:avLst/>
              </a:prstGeom>
              <a:noFill/>
            </p:spPr>
            <p:txBody>
              <a:bodyPr wrap="square" rtlCol="0">
                <a:spAutoFit/>
              </a:bodyPr>
              <a:lstStyle/>
              <a:p>
                <a:r>
                  <a:rPr lang="en-US" altLang="ja-JP" sz="4000" dirty="0">
                    <a:solidFill>
                      <a:schemeClr val="bg1"/>
                    </a:solidFill>
                    <a:latin typeface="Futura Medium" panose="020B0602020204020303" pitchFamily="34" charset="-79"/>
                    <a:ea typeface="Helvetica" charset="0"/>
                    <a:cs typeface="Futura Medium" panose="020B0602020204020303" pitchFamily="34" charset="-79"/>
                  </a:rPr>
                  <a:t>3</a:t>
                </a:r>
                <a:endParaRPr kumimoji="1" lang="ja-JP" altLang="en-US" sz="1600" dirty="0">
                  <a:solidFill>
                    <a:schemeClr val="bg1"/>
                  </a:solidFill>
                  <a:latin typeface="Futura Medium" panose="020B0602020204020303" pitchFamily="34" charset="-79"/>
                  <a:ea typeface="Helvetica" charset="0"/>
                  <a:cs typeface="Futura Medium" panose="020B0602020204020303" pitchFamily="34" charset="-79"/>
                </a:endParaRPr>
              </a:p>
            </p:txBody>
          </p:sp>
        </p:grpSp>
      </p:grpSp>
      <p:sp>
        <p:nvSpPr>
          <p:cNvPr id="21" name="正方形/長方形 20">
            <a:extLst>
              <a:ext uri="{FF2B5EF4-FFF2-40B4-BE49-F238E27FC236}">
                <a16:creationId xmlns:a16="http://schemas.microsoft.com/office/drawing/2014/main" id="{48DF0E7C-831D-414F-B3AD-9D4E8AEF9095}"/>
              </a:ext>
            </a:extLst>
          </p:cNvPr>
          <p:cNvSpPr/>
          <p:nvPr/>
        </p:nvSpPr>
        <p:spPr>
          <a:xfrm>
            <a:off x="861916" y="3012805"/>
            <a:ext cx="7427779" cy="2291375"/>
          </a:xfrm>
          <a:prstGeom prst="rect">
            <a:avLst/>
          </a:prstGeom>
          <a:solidFill>
            <a:schemeClr val="bg1">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3241970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4" name="グループ化 63">
            <a:extLst>
              <a:ext uri="{FF2B5EF4-FFF2-40B4-BE49-F238E27FC236}">
                <a16:creationId xmlns:a16="http://schemas.microsoft.com/office/drawing/2014/main" id="{F64E098D-2C10-4C0E-90D7-3B0EC0C5BF89}"/>
              </a:ext>
            </a:extLst>
          </p:cNvPr>
          <p:cNvGrpSpPr/>
          <p:nvPr/>
        </p:nvGrpSpPr>
        <p:grpSpPr>
          <a:xfrm>
            <a:off x="5478955" y="1409529"/>
            <a:ext cx="612719" cy="4431979"/>
            <a:chOff x="4965737" y="1933276"/>
            <a:chExt cx="612719" cy="4431979"/>
          </a:xfrm>
        </p:grpSpPr>
        <p:cxnSp>
          <p:nvCxnSpPr>
            <p:cNvPr id="44" name="直線コネクタ 43">
              <a:extLst>
                <a:ext uri="{FF2B5EF4-FFF2-40B4-BE49-F238E27FC236}">
                  <a16:creationId xmlns:a16="http://schemas.microsoft.com/office/drawing/2014/main" id="{3E496229-2DEE-4F22-9E69-B1AF31D4959F}"/>
                </a:ext>
              </a:extLst>
            </p:cNvPr>
            <p:cNvCxnSpPr>
              <a:cxnSpLocks/>
            </p:cNvCxnSpPr>
            <p:nvPr/>
          </p:nvCxnSpPr>
          <p:spPr>
            <a:xfrm>
              <a:off x="5244495" y="2174171"/>
              <a:ext cx="0" cy="4191084"/>
            </a:xfrm>
            <a:prstGeom prst="line">
              <a:avLst/>
            </a:prstGeom>
            <a:ln w="12700">
              <a:solidFill>
                <a:srgbClr val="FECE00"/>
              </a:solidFill>
            </a:ln>
          </p:spPr>
          <p:style>
            <a:lnRef idx="1">
              <a:schemeClr val="accent1"/>
            </a:lnRef>
            <a:fillRef idx="0">
              <a:schemeClr val="accent1"/>
            </a:fillRef>
            <a:effectRef idx="0">
              <a:schemeClr val="accent1"/>
            </a:effectRef>
            <a:fontRef idx="minor">
              <a:schemeClr val="tx1"/>
            </a:fontRef>
          </p:style>
        </p:cxnSp>
        <p:sp>
          <p:nvSpPr>
            <p:cNvPr id="51" name="円/楕円 14">
              <a:extLst>
                <a:ext uri="{FF2B5EF4-FFF2-40B4-BE49-F238E27FC236}">
                  <a16:creationId xmlns:a16="http://schemas.microsoft.com/office/drawing/2014/main" id="{5928DE28-8306-4F2B-AA8D-572AC4713EF9}"/>
                </a:ext>
              </a:extLst>
            </p:cNvPr>
            <p:cNvSpPr/>
            <p:nvPr/>
          </p:nvSpPr>
          <p:spPr>
            <a:xfrm>
              <a:off x="4966628" y="4181646"/>
              <a:ext cx="540000" cy="540000"/>
            </a:xfrm>
            <a:prstGeom prst="ellipse">
              <a:avLst/>
            </a:prstGeom>
            <a:solidFill>
              <a:srgbClr val="FECE00"/>
            </a:solidFill>
            <a:ln>
              <a:noFill/>
            </a:ln>
          </p:spPr>
          <p:style>
            <a:lnRef idx="2">
              <a:schemeClr val="accent1">
                <a:shade val="50000"/>
              </a:schemeClr>
            </a:lnRef>
            <a:fillRef idx="1">
              <a:schemeClr val="accent1"/>
            </a:fillRef>
            <a:effectRef idx="0">
              <a:schemeClr val="accent1"/>
            </a:effectRef>
            <a:fontRef idx="minor">
              <a:schemeClr val="lt1"/>
            </a:fontRef>
          </p:style>
          <p:txBody>
            <a:bodyPr bIns="72000" rtlCol="0" anchor="ctr"/>
            <a:lstStyle/>
            <a:p>
              <a:pPr algn="ctr"/>
              <a:endParaRPr kumimoji="1" lang="ja-JP" altLang="en-US" dirty="0">
                <a:latin typeface="Futura Medium" panose="020B0602020204020303" pitchFamily="34" charset="-79"/>
                <a:ea typeface="Helvetica" charset="0"/>
                <a:cs typeface="Futura Medium" panose="020B0602020204020303" pitchFamily="34" charset="-79"/>
              </a:endParaRPr>
            </a:p>
          </p:txBody>
        </p:sp>
        <p:sp>
          <p:nvSpPr>
            <p:cNvPr id="52" name="円/楕円 14">
              <a:extLst>
                <a:ext uri="{FF2B5EF4-FFF2-40B4-BE49-F238E27FC236}">
                  <a16:creationId xmlns:a16="http://schemas.microsoft.com/office/drawing/2014/main" id="{D7D2824B-86C5-4F9F-8011-0D04B8A82792}"/>
                </a:ext>
              </a:extLst>
            </p:cNvPr>
            <p:cNvSpPr/>
            <p:nvPr/>
          </p:nvSpPr>
          <p:spPr>
            <a:xfrm>
              <a:off x="4965737" y="1933276"/>
              <a:ext cx="540000" cy="540000"/>
            </a:xfrm>
            <a:prstGeom prst="ellipse">
              <a:avLst/>
            </a:prstGeom>
            <a:solidFill>
              <a:srgbClr val="FECE00"/>
            </a:solidFill>
            <a:ln>
              <a:noFill/>
            </a:ln>
          </p:spPr>
          <p:style>
            <a:lnRef idx="2">
              <a:schemeClr val="accent1">
                <a:shade val="50000"/>
              </a:schemeClr>
            </a:lnRef>
            <a:fillRef idx="1">
              <a:schemeClr val="accent1"/>
            </a:fillRef>
            <a:effectRef idx="0">
              <a:schemeClr val="accent1"/>
            </a:effectRef>
            <a:fontRef idx="minor">
              <a:schemeClr val="lt1"/>
            </a:fontRef>
          </p:style>
          <p:txBody>
            <a:bodyPr bIns="72000" rtlCol="0" anchor="ctr"/>
            <a:lstStyle/>
            <a:p>
              <a:pPr algn="ctr"/>
              <a:endParaRPr kumimoji="1" lang="ja-JP" altLang="en-US" dirty="0">
                <a:latin typeface="Futura Medium" panose="020B0602020204020303" pitchFamily="34" charset="-79"/>
                <a:ea typeface="Helvetica" charset="0"/>
                <a:cs typeface="Futura Medium" panose="020B0602020204020303" pitchFamily="34" charset="-79"/>
              </a:endParaRPr>
            </a:p>
          </p:txBody>
        </p:sp>
        <p:sp>
          <p:nvSpPr>
            <p:cNvPr id="54" name="テキスト ボックス 53">
              <a:extLst>
                <a:ext uri="{FF2B5EF4-FFF2-40B4-BE49-F238E27FC236}">
                  <a16:creationId xmlns:a16="http://schemas.microsoft.com/office/drawing/2014/main" id="{4AD50C31-CAE3-47BC-AF82-F12C965F518B}"/>
                </a:ext>
              </a:extLst>
            </p:cNvPr>
            <p:cNvSpPr txBox="1"/>
            <p:nvPr/>
          </p:nvSpPr>
          <p:spPr>
            <a:xfrm>
              <a:off x="5020290" y="2038968"/>
              <a:ext cx="558166" cy="369332"/>
            </a:xfrm>
            <a:prstGeom prst="rect">
              <a:avLst/>
            </a:prstGeom>
            <a:noFill/>
          </p:spPr>
          <p:txBody>
            <a:bodyPr wrap="square" rtlCol="0">
              <a:spAutoFit/>
            </a:bodyPr>
            <a:lstStyle/>
            <a:p>
              <a:r>
                <a:rPr kumimoji="1" lang="en-US" altLang="ja-JP" b="1" dirty="0">
                  <a:solidFill>
                    <a:schemeClr val="bg1"/>
                  </a:solidFill>
                  <a:latin typeface="Futura Std Book" panose="020B0502020204020303" pitchFamily="34" charset="0"/>
                  <a:cs typeface="Futura Medium" panose="020B0602020204020303"/>
                </a:rPr>
                <a:t>2</a:t>
              </a:r>
              <a:r>
                <a:rPr kumimoji="1" lang="ja-JP" altLang="en-US" b="1" dirty="0">
                  <a:solidFill>
                    <a:schemeClr val="bg1"/>
                  </a:solidFill>
                  <a:latin typeface="+mn-ea"/>
                  <a:cs typeface="Futura Medium" panose="020B0602020204020303"/>
                </a:rPr>
                <a:t>月</a:t>
              </a:r>
            </a:p>
          </p:txBody>
        </p:sp>
        <p:sp>
          <p:nvSpPr>
            <p:cNvPr id="56" name="円/楕円 14">
              <a:extLst>
                <a:ext uri="{FF2B5EF4-FFF2-40B4-BE49-F238E27FC236}">
                  <a16:creationId xmlns:a16="http://schemas.microsoft.com/office/drawing/2014/main" id="{255BD1C0-B09E-48AA-B281-CE382FBBCB10}"/>
                </a:ext>
              </a:extLst>
            </p:cNvPr>
            <p:cNvSpPr/>
            <p:nvPr/>
          </p:nvSpPr>
          <p:spPr>
            <a:xfrm>
              <a:off x="4966628" y="3053407"/>
              <a:ext cx="540000" cy="540000"/>
            </a:xfrm>
            <a:prstGeom prst="ellipse">
              <a:avLst/>
            </a:prstGeom>
            <a:solidFill>
              <a:srgbClr val="FECE00"/>
            </a:solidFill>
            <a:ln>
              <a:noFill/>
            </a:ln>
          </p:spPr>
          <p:style>
            <a:lnRef idx="2">
              <a:schemeClr val="accent1">
                <a:shade val="50000"/>
              </a:schemeClr>
            </a:lnRef>
            <a:fillRef idx="1">
              <a:schemeClr val="accent1"/>
            </a:fillRef>
            <a:effectRef idx="0">
              <a:schemeClr val="accent1"/>
            </a:effectRef>
            <a:fontRef idx="minor">
              <a:schemeClr val="lt1"/>
            </a:fontRef>
          </p:style>
          <p:txBody>
            <a:bodyPr bIns="72000" rtlCol="0" anchor="ctr"/>
            <a:lstStyle/>
            <a:p>
              <a:pPr algn="ctr"/>
              <a:endParaRPr kumimoji="1" lang="ja-JP" altLang="en-US" dirty="0">
                <a:latin typeface="Futura Medium" panose="020B0602020204020303" pitchFamily="34" charset="-79"/>
                <a:ea typeface="Helvetica" charset="0"/>
                <a:cs typeface="Futura Medium" panose="020B0602020204020303" pitchFamily="34" charset="-79"/>
              </a:endParaRPr>
            </a:p>
          </p:txBody>
        </p:sp>
        <p:sp>
          <p:nvSpPr>
            <p:cNvPr id="57" name="テキスト ボックス 56">
              <a:extLst>
                <a:ext uri="{FF2B5EF4-FFF2-40B4-BE49-F238E27FC236}">
                  <a16:creationId xmlns:a16="http://schemas.microsoft.com/office/drawing/2014/main" id="{7C2A9C15-55D8-49E3-AEB0-CE17E6E7A14A}"/>
                </a:ext>
              </a:extLst>
            </p:cNvPr>
            <p:cNvSpPr txBox="1"/>
            <p:nvPr/>
          </p:nvSpPr>
          <p:spPr>
            <a:xfrm>
              <a:off x="5012718" y="3147242"/>
              <a:ext cx="558166" cy="369332"/>
            </a:xfrm>
            <a:prstGeom prst="rect">
              <a:avLst/>
            </a:prstGeom>
            <a:noFill/>
          </p:spPr>
          <p:txBody>
            <a:bodyPr wrap="square" rtlCol="0">
              <a:spAutoFit/>
            </a:bodyPr>
            <a:lstStyle/>
            <a:p>
              <a:r>
                <a:rPr kumimoji="1" lang="en-US" altLang="ja-JP" b="1" dirty="0">
                  <a:solidFill>
                    <a:schemeClr val="bg1"/>
                  </a:solidFill>
                  <a:latin typeface="Futura Std Book" panose="020B0502020204020303" pitchFamily="34" charset="0"/>
                  <a:cs typeface="Futura Medium" panose="020B0602020204020303"/>
                </a:rPr>
                <a:t>4</a:t>
              </a:r>
              <a:r>
                <a:rPr kumimoji="1" lang="ja-JP" altLang="en-US" b="1" dirty="0">
                  <a:solidFill>
                    <a:schemeClr val="bg1"/>
                  </a:solidFill>
                  <a:latin typeface="+mn-ea"/>
                  <a:cs typeface="Futura Medium" panose="020B0602020204020303"/>
                </a:rPr>
                <a:t>月</a:t>
              </a:r>
            </a:p>
          </p:txBody>
        </p:sp>
      </p:grpSp>
      <p:sp>
        <p:nvSpPr>
          <p:cNvPr id="45" name="正方形/長方形 44">
            <a:extLst>
              <a:ext uri="{FF2B5EF4-FFF2-40B4-BE49-F238E27FC236}">
                <a16:creationId xmlns:a16="http://schemas.microsoft.com/office/drawing/2014/main" id="{01220447-884B-4D26-98C7-E32CA265372A}"/>
              </a:ext>
            </a:extLst>
          </p:cNvPr>
          <p:cNvSpPr/>
          <p:nvPr/>
        </p:nvSpPr>
        <p:spPr>
          <a:xfrm>
            <a:off x="6201144" y="1474703"/>
            <a:ext cx="1845172" cy="1928572"/>
          </a:xfrm>
          <a:prstGeom prst="rect">
            <a:avLst/>
          </a:prstGeom>
          <a:gradFill>
            <a:gsLst>
              <a:gs pos="0">
                <a:srgbClr val="185FAE"/>
              </a:gs>
              <a:gs pos="52000">
                <a:srgbClr val="2498DA"/>
              </a:gs>
              <a:gs pos="100000">
                <a:srgbClr val="3EB4A8"/>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bIns="72000" rtlCol="0" anchor="ctr"/>
          <a:lstStyle/>
          <a:p>
            <a:pPr algn="ctr"/>
            <a:endParaRPr lang="en-US" altLang="ja-JP" b="1" dirty="0">
              <a:latin typeface="+mn-ea"/>
              <a:cs typeface="Hiragino Kaku Gothic ProN W6" charset="-128"/>
            </a:endParaRPr>
          </a:p>
        </p:txBody>
      </p:sp>
      <p:sp>
        <p:nvSpPr>
          <p:cNvPr id="2" name="スライド番号プレースホルダー 1"/>
          <p:cNvSpPr>
            <a:spLocks noGrp="1"/>
          </p:cNvSpPr>
          <p:nvPr>
            <p:ph type="sldNum" sz="quarter" idx="12"/>
          </p:nvPr>
        </p:nvSpPr>
        <p:spPr>
          <a:xfrm>
            <a:off x="6851962" y="6368951"/>
            <a:ext cx="2057400" cy="365125"/>
          </a:xfrm>
        </p:spPr>
        <p:txBody>
          <a:bodyPr/>
          <a:lstStyle/>
          <a:p>
            <a:fld id="{F5703EAE-6F21-4879-92F0-A2EF6440CE14}" type="slidenum">
              <a:rPr lang="ja-JP" altLang="en-US" smtClean="0"/>
              <a:pPr/>
              <a:t>30</a:t>
            </a:fld>
            <a:endParaRPr lang="ja-JP" altLang="en-US"/>
          </a:p>
        </p:txBody>
      </p:sp>
      <p:sp>
        <p:nvSpPr>
          <p:cNvPr id="4" name="正方形/長方形 3"/>
          <p:cNvSpPr/>
          <p:nvPr/>
        </p:nvSpPr>
        <p:spPr>
          <a:xfrm>
            <a:off x="2165171" y="4464802"/>
            <a:ext cx="1850247" cy="699247"/>
          </a:xfrm>
          <a:prstGeom prst="rect">
            <a:avLst/>
          </a:prstGeom>
          <a:gradFill>
            <a:gsLst>
              <a:gs pos="0">
                <a:srgbClr val="185FAE"/>
              </a:gs>
              <a:gs pos="52000">
                <a:srgbClr val="2498DA"/>
              </a:gs>
              <a:gs pos="100000">
                <a:srgbClr val="3EB4A8"/>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bIns="72000" rtlCol="0" anchor="ctr"/>
          <a:lstStyle/>
          <a:p>
            <a:pPr algn="ctr"/>
            <a:r>
              <a:rPr kumimoji="1" lang="ja-JP" altLang="en-US" b="1" dirty="0">
                <a:latin typeface="+mn-ea"/>
                <a:cs typeface="Hiragino Kaku Gothic ProN W6" charset="-128"/>
              </a:rPr>
              <a:t>面談</a:t>
            </a:r>
          </a:p>
        </p:txBody>
      </p:sp>
      <p:sp>
        <p:nvSpPr>
          <p:cNvPr id="6" name="正方形/長方形 5"/>
          <p:cNvSpPr/>
          <p:nvPr/>
        </p:nvSpPr>
        <p:spPr>
          <a:xfrm>
            <a:off x="2170246" y="5236928"/>
            <a:ext cx="1845172" cy="699247"/>
          </a:xfrm>
          <a:prstGeom prst="rect">
            <a:avLst/>
          </a:prstGeom>
          <a:gradFill>
            <a:gsLst>
              <a:gs pos="0">
                <a:srgbClr val="185FAE"/>
              </a:gs>
              <a:gs pos="52000">
                <a:srgbClr val="2498DA"/>
              </a:gs>
              <a:gs pos="100000">
                <a:srgbClr val="3EB4A8"/>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bIns="72000" rtlCol="0" anchor="ctr"/>
          <a:lstStyle/>
          <a:p>
            <a:pPr algn="ctr"/>
            <a:r>
              <a:rPr kumimoji="1" lang="ja-JP" altLang="en-US" b="1" dirty="0">
                <a:latin typeface="+mn-ea"/>
                <a:cs typeface="Hiragino Kaku Gothic ProN W6" charset="-128"/>
              </a:rPr>
              <a:t>マッチング</a:t>
            </a:r>
          </a:p>
        </p:txBody>
      </p:sp>
      <p:sp>
        <p:nvSpPr>
          <p:cNvPr id="8" name="正方形/長方形 7"/>
          <p:cNvSpPr/>
          <p:nvPr/>
        </p:nvSpPr>
        <p:spPr>
          <a:xfrm>
            <a:off x="6201144" y="3804563"/>
            <a:ext cx="1794047" cy="844706"/>
          </a:xfrm>
          <a:prstGeom prst="rect">
            <a:avLst/>
          </a:prstGeom>
          <a:gradFill>
            <a:gsLst>
              <a:gs pos="0">
                <a:srgbClr val="185FAE"/>
              </a:gs>
              <a:gs pos="52000">
                <a:srgbClr val="2498DA"/>
              </a:gs>
              <a:gs pos="100000">
                <a:srgbClr val="3EB4A8"/>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bIns="72000" rtlCol="0" anchor="ctr"/>
          <a:lstStyle/>
          <a:p>
            <a:pPr algn="ctr"/>
            <a:r>
              <a:rPr kumimoji="1" lang="ja-JP" altLang="en-US" b="1" dirty="0">
                <a:latin typeface="+mn-ea"/>
                <a:cs typeface="Hiragino Kaku Gothic ProN W6" charset="-128"/>
              </a:rPr>
              <a:t>派遣準備会</a:t>
            </a:r>
            <a:endParaRPr kumimoji="1" lang="en-US" altLang="ja-JP" b="1" dirty="0">
              <a:latin typeface="+mn-ea"/>
              <a:cs typeface="Hiragino Kaku Gothic ProN W6" charset="-128"/>
            </a:endParaRPr>
          </a:p>
          <a:p>
            <a:pPr algn="ctr"/>
            <a:r>
              <a:rPr kumimoji="1" lang="ja-JP" altLang="en-US" sz="1600" b="1" dirty="0">
                <a:latin typeface="+mn-ea"/>
                <a:cs typeface="Hiragino Kaku Gothic ProN W6" charset="-128"/>
              </a:rPr>
              <a:t>（研修前準備）</a:t>
            </a:r>
            <a:endParaRPr kumimoji="1" lang="ja-JP" altLang="en-US" b="1" dirty="0">
              <a:latin typeface="+mn-ea"/>
              <a:cs typeface="Hiragino Kaku Gothic ProN W6" charset="-128"/>
            </a:endParaRPr>
          </a:p>
        </p:txBody>
      </p:sp>
      <p:sp>
        <p:nvSpPr>
          <p:cNvPr id="10" name="正方形/長方形 9"/>
          <p:cNvSpPr/>
          <p:nvPr/>
        </p:nvSpPr>
        <p:spPr>
          <a:xfrm>
            <a:off x="6193447" y="4719043"/>
            <a:ext cx="1801744" cy="1174717"/>
          </a:xfrm>
          <a:prstGeom prst="rect">
            <a:avLst/>
          </a:prstGeom>
          <a:gradFill>
            <a:gsLst>
              <a:gs pos="0">
                <a:srgbClr val="185FAE"/>
              </a:gs>
              <a:gs pos="52000">
                <a:srgbClr val="2498DA"/>
              </a:gs>
              <a:gs pos="100000">
                <a:srgbClr val="3EB4A8"/>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bIns="72000" rtlCol="0" anchor="ctr"/>
          <a:lstStyle/>
          <a:p>
            <a:pPr algn="ctr"/>
            <a:r>
              <a:rPr kumimoji="1" lang="ja-JP" altLang="en-US" b="1" dirty="0">
                <a:latin typeface="+mn-ea"/>
                <a:cs typeface="Hiragino Kaku Gothic ProN W6" charset="-128"/>
              </a:rPr>
              <a:t>研修開始</a:t>
            </a:r>
            <a:endParaRPr kumimoji="1" lang="en-US" altLang="ja-JP" b="1" dirty="0">
              <a:latin typeface="+mn-ea"/>
              <a:cs typeface="Hiragino Kaku Gothic ProN W6" charset="-128"/>
            </a:endParaRPr>
          </a:p>
        </p:txBody>
      </p:sp>
      <p:sp>
        <p:nvSpPr>
          <p:cNvPr id="16" name="正方形/長方形 15">
            <a:extLst>
              <a:ext uri="{FF2B5EF4-FFF2-40B4-BE49-F238E27FC236}">
                <a16:creationId xmlns:a16="http://schemas.microsoft.com/office/drawing/2014/main" id="{EAFD5111-82DD-4A3E-8F48-16F6238E6A1B}"/>
              </a:ext>
            </a:extLst>
          </p:cNvPr>
          <p:cNvSpPr/>
          <p:nvPr/>
        </p:nvSpPr>
        <p:spPr>
          <a:xfrm>
            <a:off x="2165171" y="1517118"/>
            <a:ext cx="1850247" cy="1103350"/>
          </a:xfrm>
          <a:prstGeom prst="rect">
            <a:avLst/>
          </a:prstGeom>
          <a:gradFill>
            <a:gsLst>
              <a:gs pos="0">
                <a:srgbClr val="185FAE"/>
              </a:gs>
              <a:gs pos="52000">
                <a:srgbClr val="2498DA"/>
              </a:gs>
              <a:gs pos="100000">
                <a:srgbClr val="3EB4A8"/>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bIns="72000" rtlCol="0" anchor="ctr"/>
          <a:lstStyle/>
          <a:p>
            <a:pPr algn="ctr"/>
            <a:r>
              <a:rPr lang="ja-JP" altLang="en-US" b="1" dirty="0">
                <a:latin typeface="+mn-ea"/>
                <a:cs typeface="Hiragino Kaku Gothic ProN W6" charset="-128"/>
              </a:rPr>
              <a:t>説明会</a:t>
            </a:r>
            <a:endParaRPr lang="en-US" altLang="ja-JP" b="1" dirty="0">
              <a:latin typeface="+mn-ea"/>
              <a:cs typeface="Hiragino Kaku Gothic ProN W6" charset="-128"/>
            </a:endParaRPr>
          </a:p>
        </p:txBody>
      </p:sp>
      <p:sp>
        <p:nvSpPr>
          <p:cNvPr id="18" name="正方形/長方形 17">
            <a:extLst>
              <a:ext uri="{FF2B5EF4-FFF2-40B4-BE49-F238E27FC236}">
                <a16:creationId xmlns:a16="http://schemas.microsoft.com/office/drawing/2014/main" id="{8459285D-1CF7-436A-BF69-E8CF09372BF8}"/>
              </a:ext>
            </a:extLst>
          </p:cNvPr>
          <p:cNvSpPr/>
          <p:nvPr/>
        </p:nvSpPr>
        <p:spPr>
          <a:xfrm>
            <a:off x="2165171" y="2718162"/>
            <a:ext cx="1850247" cy="1185184"/>
          </a:xfrm>
          <a:prstGeom prst="rect">
            <a:avLst/>
          </a:prstGeom>
          <a:gradFill>
            <a:gsLst>
              <a:gs pos="0">
                <a:srgbClr val="185FAE"/>
              </a:gs>
              <a:gs pos="52000">
                <a:srgbClr val="2498DA"/>
              </a:gs>
              <a:gs pos="100000">
                <a:srgbClr val="3EB4A8"/>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bIns="72000" rtlCol="0" anchor="ctr"/>
          <a:lstStyle/>
          <a:p>
            <a:pPr algn="ctr"/>
            <a:r>
              <a:rPr lang="ja-JP" altLang="en-US" b="1">
                <a:latin typeface="+mn-ea"/>
                <a:cs typeface="Hiragino Kaku Gothic ProN W6" charset="-128"/>
              </a:rPr>
              <a:t>応 募</a:t>
            </a:r>
            <a:endParaRPr kumimoji="1" lang="ja-JP" altLang="en-US" b="1" dirty="0">
              <a:latin typeface="+mn-ea"/>
              <a:cs typeface="Hiragino Kaku Gothic ProN W6" charset="-128"/>
            </a:endParaRPr>
          </a:p>
        </p:txBody>
      </p:sp>
      <p:grpSp>
        <p:nvGrpSpPr>
          <p:cNvPr id="62" name="グループ化 61">
            <a:extLst>
              <a:ext uri="{FF2B5EF4-FFF2-40B4-BE49-F238E27FC236}">
                <a16:creationId xmlns:a16="http://schemas.microsoft.com/office/drawing/2014/main" id="{48636FE8-84AF-4CAD-BD96-B011029D1AF8}"/>
              </a:ext>
            </a:extLst>
          </p:cNvPr>
          <p:cNvGrpSpPr/>
          <p:nvPr/>
        </p:nvGrpSpPr>
        <p:grpSpPr>
          <a:xfrm>
            <a:off x="1296021" y="1388421"/>
            <a:ext cx="631066" cy="4547754"/>
            <a:chOff x="978724" y="1817501"/>
            <a:chExt cx="631066" cy="4547754"/>
          </a:xfrm>
        </p:grpSpPr>
        <p:cxnSp>
          <p:nvCxnSpPr>
            <p:cNvPr id="40" name="直線コネクタ 39">
              <a:extLst>
                <a:ext uri="{FF2B5EF4-FFF2-40B4-BE49-F238E27FC236}">
                  <a16:creationId xmlns:a16="http://schemas.microsoft.com/office/drawing/2014/main" id="{DCD6A9AF-C63A-4676-8679-D05332DAA2B3}"/>
                </a:ext>
              </a:extLst>
            </p:cNvPr>
            <p:cNvCxnSpPr>
              <a:cxnSpLocks/>
            </p:cNvCxnSpPr>
            <p:nvPr/>
          </p:nvCxnSpPr>
          <p:spPr>
            <a:xfrm>
              <a:off x="1273046" y="2087501"/>
              <a:ext cx="0" cy="4277754"/>
            </a:xfrm>
            <a:prstGeom prst="line">
              <a:avLst/>
            </a:prstGeom>
            <a:ln w="12700">
              <a:solidFill>
                <a:srgbClr val="FECE00"/>
              </a:solidFill>
            </a:ln>
          </p:spPr>
          <p:style>
            <a:lnRef idx="1">
              <a:schemeClr val="accent1"/>
            </a:lnRef>
            <a:fillRef idx="0">
              <a:schemeClr val="accent1"/>
            </a:fillRef>
            <a:effectRef idx="0">
              <a:schemeClr val="accent1"/>
            </a:effectRef>
            <a:fontRef idx="minor">
              <a:schemeClr val="tx1"/>
            </a:fontRef>
          </p:style>
        </p:cxnSp>
        <p:sp>
          <p:nvSpPr>
            <p:cNvPr id="38" name="円/楕円 14">
              <a:extLst>
                <a:ext uri="{FF2B5EF4-FFF2-40B4-BE49-F238E27FC236}">
                  <a16:creationId xmlns:a16="http://schemas.microsoft.com/office/drawing/2014/main" id="{06DCB9E5-D20E-41BE-8DB1-C4C2FFE1E640}"/>
                </a:ext>
              </a:extLst>
            </p:cNvPr>
            <p:cNvSpPr/>
            <p:nvPr/>
          </p:nvSpPr>
          <p:spPr>
            <a:xfrm>
              <a:off x="1015371" y="5328912"/>
              <a:ext cx="540000" cy="540000"/>
            </a:xfrm>
            <a:prstGeom prst="ellipse">
              <a:avLst/>
            </a:prstGeom>
            <a:solidFill>
              <a:srgbClr val="FECE00"/>
            </a:solidFill>
            <a:ln>
              <a:noFill/>
            </a:ln>
          </p:spPr>
          <p:style>
            <a:lnRef idx="2">
              <a:schemeClr val="accent1">
                <a:shade val="50000"/>
              </a:schemeClr>
            </a:lnRef>
            <a:fillRef idx="1">
              <a:schemeClr val="accent1"/>
            </a:fillRef>
            <a:effectRef idx="0">
              <a:schemeClr val="accent1"/>
            </a:effectRef>
            <a:fontRef idx="minor">
              <a:schemeClr val="lt1"/>
            </a:fontRef>
          </p:style>
          <p:txBody>
            <a:bodyPr bIns="72000" rtlCol="0" anchor="ctr"/>
            <a:lstStyle/>
            <a:p>
              <a:pPr algn="ctr"/>
              <a:endParaRPr kumimoji="1" lang="ja-JP" altLang="en-US" dirty="0">
                <a:latin typeface="Futura Medium" panose="020B0602020204020303" pitchFamily="34" charset="-79"/>
                <a:ea typeface="Helvetica" charset="0"/>
                <a:cs typeface="Futura Medium" panose="020B0602020204020303" pitchFamily="34" charset="-79"/>
              </a:endParaRPr>
            </a:p>
          </p:txBody>
        </p:sp>
        <p:sp>
          <p:nvSpPr>
            <p:cNvPr id="36" name="円/楕円 14">
              <a:extLst>
                <a:ext uri="{FF2B5EF4-FFF2-40B4-BE49-F238E27FC236}">
                  <a16:creationId xmlns:a16="http://schemas.microsoft.com/office/drawing/2014/main" id="{53319728-E298-4F26-81DF-D8EE2F0AC588}"/>
                </a:ext>
              </a:extLst>
            </p:cNvPr>
            <p:cNvSpPr/>
            <p:nvPr/>
          </p:nvSpPr>
          <p:spPr>
            <a:xfrm>
              <a:off x="1016427" y="4673169"/>
              <a:ext cx="540000" cy="540000"/>
            </a:xfrm>
            <a:prstGeom prst="ellipse">
              <a:avLst/>
            </a:prstGeom>
            <a:solidFill>
              <a:srgbClr val="FECE00"/>
            </a:solidFill>
            <a:ln>
              <a:noFill/>
            </a:ln>
          </p:spPr>
          <p:style>
            <a:lnRef idx="2">
              <a:schemeClr val="accent1">
                <a:shade val="50000"/>
              </a:schemeClr>
            </a:lnRef>
            <a:fillRef idx="1">
              <a:schemeClr val="accent1"/>
            </a:fillRef>
            <a:effectRef idx="0">
              <a:schemeClr val="accent1"/>
            </a:effectRef>
            <a:fontRef idx="minor">
              <a:schemeClr val="lt1"/>
            </a:fontRef>
          </p:style>
          <p:txBody>
            <a:bodyPr bIns="72000" rtlCol="0" anchor="ctr"/>
            <a:lstStyle/>
            <a:p>
              <a:pPr algn="ctr"/>
              <a:endParaRPr kumimoji="1" lang="ja-JP" altLang="en-US" dirty="0">
                <a:latin typeface="Futura Medium" panose="020B0602020204020303" pitchFamily="34" charset="-79"/>
                <a:ea typeface="Helvetica" charset="0"/>
                <a:cs typeface="Futura Medium" panose="020B0602020204020303" pitchFamily="34" charset="-79"/>
              </a:endParaRPr>
            </a:p>
          </p:txBody>
        </p:sp>
        <p:sp>
          <p:nvSpPr>
            <p:cNvPr id="37" name="円/楕円 14">
              <a:extLst>
                <a:ext uri="{FF2B5EF4-FFF2-40B4-BE49-F238E27FC236}">
                  <a16:creationId xmlns:a16="http://schemas.microsoft.com/office/drawing/2014/main" id="{31EF897E-2CEB-4F5A-BC0A-0645B821E736}"/>
                </a:ext>
              </a:extLst>
            </p:cNvPr>
            <p:cNvSpPr/>
            <p:nvPr/>
          </p:nvSpPr>
          <p:spPr>
            <a:xfrm>
              <a:off x="1032027" y="4017426"/>
              <a:ext cx="540000" cy="540000"/>
            </a:xfrm>
            <a:prstGeom prst="ellipse">
              <a:avLst/>
            </a:prstGeom>
            <a:solidFill>
              <a:srgbClr val="FECE00"/>
            </a:solidFill>
            <a:ln>
              <a:noFill/>
            </a:ln>
          </p:spPr>
          <p:style>
            <a:lnRef idx="2">
              <a:schemeClr val="accent1">
                <a:shade val="50000"/>
              </a:schemeClr>
            </a:lnRef>
            <a:fillRef idx="1">
              <a:schemeClr val="accent1"/>
            </a:fillRef>
            <a:effectRef idx="0">
              <a:schemeClr val="accent1"/>
            </a:effectRef>
            <a:fontRef idx="minor">
              <a:schemeClr val="lt1"/>
            </a:fontRef>
          </p:style>
          <p:txBody>
            <a:bodyPr bIns="72000" rtlCol="0" anchor="ctr"/>
            <a:lstStyle/>
            <a:p>
              <a:pPr algn="ctr"/>
              <a:endParaRPr kumimoji="1" lang="ja-JP" altLang="en-US" dirty="0">
                <a:latin typeface="Futura Medium" panose="020B0602020204020303" pitchFamily="34" charset="-79"/>
                <a:ea typeface="Helvetica" charset="0"/>
                <a:cs typeface="Futura Medium" panose="020B0602020204020303" pitchFamily="34" charset="-79"/>
              </a:endParaRPr>
            </a:p>
          </p:txBody>
        </p:sp>
        <p:sp>
          <p:nvSpPr>
            <p:cNvPr id="35" name="円/楕円 14">
              <a:extLst>
                <a:ext uri="{FF2B5EF4-FFF2-40B4-BE49-F238E27FC236}">
                  <a16:creationId xmlns:a16="http://schemas.microsoft.com/office/drawing/2014/main" id="{8A682909-B863-40A2-9718-EAA977E13B72}"/>
                </a:ext>
              </a:extLst>
            </p:cNvPr>
            <p:cNvSpPr/>
            <p:nvPr/>
          </p:nvSpPr>
          <p:spPr>
            <a:xfrm>
              <a:off x="1021086" y="2564525"/>
              <a:ext cx="540000" cy="540000"/>
            </a:xfrm>
            <a:prstGeom prst="ellipse">
              <a:avLst/>
            </a:prstGeom>
            <a:solidFill>
              <a:srgbClr val="FECE00"/>
            </a:solidFill>
            <a:ln>
              <a:noFill/>
            </a:ln>
          </p:spPr>
          <p:style>
            <a:lnRef idx="2">
              <a:schemeClr val="accent1">
                <a:shade val="50000"/>
              </a:schemeClr>
            </a:lnRef>
            <a:fillRef idx="1">
              <a:schemeClr val="accent1"/>
            </a:fillRef>
            <a:effectRef idx="0">
              <a:schemeClr val="accent1"/>
            </a:effectRef>
            <a:fontRef idx="minor">
              <a:schemeClr val="lt1"/>
            </a:fontRef>
          </p:style>
          <p:txBody>
            <a:bodyPr bIns="72000" rtlCol="0" anchor="ctr"/>
            <a:lstStyle/>
            <a:p>
              <a:pPr algn="ctr"/>
              <a:endParaRPr kumimoji="1" lang="ja-JP" altLang="en-US" dirty="0">
                <a:latin typeface="Futura Medium" panose="020B0602020204020303" pitchFamily="34" charset="-79"/>
                <a:ea typeface="Helvetica" charset="0"/>
                <a:cs typeface="Futura Medium" panose="020B0602020204020303" pitchFamily="34" charset="-79"/>
              </a:endParaRPr>
            </a:p>
          </p:txBody>
        </p:sp>
        <p:sp>
          <p:nvSpPr>
            <p:cNvPr id="34" name="円/楕円 14">
              <a:extLst>
                <a:ext uri="{FF2B5EF4-FFF2-40B4-BE49-F238E27FC236}">
                  <a16:creationId xmlns:a16="http://schemas.microsoft.com/office/drawing/2014/main" id="{430FB968-917C-4A71-82ED-043E1CB1BE90}"/>
                </a:ext>
              </a:extLst>
            </p:cNvPr>
            <p:cNvSpPr/>
            <p:nvPr/>
          </p:nvSpPr>
          <p:spPr>
            <a:xfrm>
              <a:off x="1016427" y="1817501"/>
              <a:ext cx="540000" cy="540000"/>
            </a:xfrm>
            <a:prstGeom prst="ellipse">
              <a:avLst/>
            </a:prstGeom>
            <a:solidFill>
              <a:srgbClr val="FECE00"/>
            </a:solidFill>
            <a:ln>
              <a:noFill/>
            </a:ln>
          </p:spPr>
          <p:style>
            <a:lnRef idx="2">
              <a:schemeClr val="accent1">
                <a:shade val="50000"/>
              </a:schemeClr>
            </a:lnRef>
            <a:fillRef idx="1">
              <a:schemeClr val="accent1"/>
            </a:fillRef>
            <a:effectRef idx="0">
              <a:schemeClr val="accent1"/>
            </a:effectRef>
            <a:fontRef idx="minor">
              <a:schemeClr val="lt1"/>
            </a:fontRef>
          </p:style>
          <p:txBody>
            <a:bodyPr bIns="72000" rtlCol="0" anchor="ctr"/>
            <a:lstStyle/>
            <a:p>
              <a:pPr algn="ctr"/>
              <a:endParaRPr kumimoji="1" lang="ja-JP" altLang="en-US" dirty="0">
                <a:latin typeface="Futura Medium" panose="020B0602020204020303" pitchFamily="34" charset="-79"/>
                <a:ea typeface="Helvetica" charset="0"/>
                <a:cs typeface="Futura Medium" panose="020B0602020204020303" pitchFamily="34" charset="-79"/>
              </a:endParaRPr>
            </a:p>
          </p:txBody>
        </p:sp>
        <p:sp>
          <p:nvSpPr>
            <p:cNvPr id="27" name="テキスト ボックス 26">
              <a:extLst>
                <a:ext uri="{FF2B5EF4-FFF2-40B4-BE49-F238E27FC236}">
                  <a16:creationId xmlns:a16="http://schemas.microsoft.com/office/drawing/2014/main" id="{B2377521-C142-4D6A-9462-087D7C19A2E1}"/>
                </a:ext>
              </a:extLst>
            </p:cNvPr>
            <p:cNvSpPr txBox="1"/>
            <p:nvPr/>
          </p:nvSpPr>
          <p:spPr>
            <a:xfrm>
              <a:off x="1051624" y="1917822"/>
              <a:ext cx="558166" cy="369332"/>
            </a:xfrm>
            <a:prstGeom prst="rect">
              <a:avLst/>
            </a:prstGeom>
            <a:noFill/>
          </p:spPr>
          <p:txBody>
            <a:bodyPr wrap="square" rtlCol="0">
              <a:spAutoFit/>
            </a:bodyPr>
            <a:lstStyle/>
            <a:p>
              <a:r>
                <a:rPr kumimoji="1" lang="en-US" altLang="ja-JP" dirty="0">
                  <a:solidFill>
                    <a:schemeClr val="bg1"/>
                  </a:solidFill>
                  <a:latin typeface="Futura Std Book" panose="020B0502020204020303" pitchFamily="34" charset="0"/>
                  <a:cs typeface="Futura Medium" panose="020B0602020204020303"/>
                </a:rPr>
                <a:t>5</a:t>
              </a:r>
              <a:r>
                <a:rPr kumimoji="1" lang="ja-JP" altLang="en-US" sz="1200" b="1" dirty="0">
                  <a:solidFill>
                    <a:schemeClr val="bg1"/>
                  </a:solidFill>
                  <a:latin typeface="+mn-ea"/>
                  <a:cs typeface="Futura Medium" panose="020B0602020204020303"/>
                </a:rPr>
                <a:t>月</a:t>
              </a:r>
            </a:p>
          </p:txBody>
        </p:sp>
        <p:sp>
          <p:nvSpPr>
            <p:cNvPr id="29" name="テキスト ボックス 28">
              <a:extLst>
                <a:ext uri="{FF2B5EF4-FFF2-40B4-BE49-F238E27FC236}">
                  <a16:creationId xmlns:a16="http://schemas.microsoft.com/office/drawing/2014/main" id="{C17289D2-3F64-43F1-86B2-7536FC113015}"/>
                </a:ext>
              </a:extLst>
            </p:cNvPr>
            <p:cNvSpPr txBox="1"/>
            <p:nvPr/>
          </p:nvSpPr>
          <p:spPr>
            <a:xfrm>
              <a:off x="1074211" y="2668639"/>
              <a:ext cx="481222" cy="369332"/>
            </a:xfrm>
            <a:prstGeom prst="rect">
              <a:avLst/>
            </a:prstGeom>
            <a:noFill/>
          </p:spPr>
          <p:txBody>
            <a:bodyPr wrap="none" rtlCol="0">
              <a:spAutoFit/>
            </a:bodyPr>
            <a:lstStyle/>
            <a:p>
              <a:r>
                <a:rPr lang="en-US" altLang="ja-JP" dirty="0">
                  <a:solidFill>
                    <a:schemeClr val="bg1"/>
                  </a:solidFill>
                  <a:latin typeface="Futura Std Book" panose="020B0502020204020303" pitchFamily="34" charset="0"/>
                </a:rPr>
                <a:t>7</a:t>
              </a:r>
              <a:r>
                <a:rPr kumimoji="1" lang="ja-JP" altLang="en-US" sz="1200" b="1" dirty="0">
                  <a:solidFill>
                    <a:schemeClr val="bg1"/>
                  </a:solidFill>
                  <a:latin typeface="+mn-ea"/>
                </a:rPr>
                <a:t>月</a:t>
              </a:r>
            </a:p>
          </p:txBody>
        </p:sp>
        <p:sp>
          <p:nvSpPr>
            <p:cNvPr id="30" name="テキスト ボックス 29">
              <a:extLst>
                <a:ext uri="{FF2B5EF4-FFF2-40B4-BE49-F238E27FC236}">
                  <a16:creationId xmlns:a16="http://schemas.microsoft.com/office/drawing/2014/main" id="{D0DACC37-C2E7-4FA1-BB24-F0C711B38CC3}"/>
                </a:ext>
              </a:extLst>
            </p:cNvPr>
            <p:cNvSpPr txBox="1"/>
            <p:nvPr/>
          </p:nvSpPr>
          <p:spPr>
            <a:xfrm>
              <a:off x="978724" y="4121806"/>
              <a:ext cx="623889" cy="369332"/>
            </a:xfrm>
            <a:prstGeom prst="rect">
              <a:avLst/>
            </a:prstGeom>
            <a:noFill/>
          </p:spPr>
          <p:txBody>
            <a:bodyPr wrap="none" rtlCol="0">
              <a:spAutoFit/>
            </a:bodyPr>
            <a:lstStyle/>
            <a:p>
              <a:r>
                <a:rPr kumimoji="1" lang="en-US" altLang="ja-JP" dirty="0">
                  <a:solidFill>
                    <a:schemeClr val="bg1"/>
                  </a:solidFill>
                  <a:latin typeface="Futura Std Book" panose="020B0502020204020303" pitchFamily="34" charset="0"/>
                </a:rPr>
                <a:t>10</a:t>
              </a:r>
              <a:r>
                <a:rPr kumimoji="1" lang="ja-JP" altLang="en-US" sz="1200" b="1" dirty="0">
                  <a:solidFill>
                    <a:schemeClr val="bg1"/>
                  </a:solidFill>
                  <a:latin typeface="+mn-ea"/>
                </a:rPr>
                <a:t>月</a:t>
              </a:r>
            </a:p>
          </p:txBody>
        </p:sp>
        <p:sp>
          <p:nvSpPr>
            <p:cNvPr id="31" name="テキスト ボックス 30">
              <a:extLst>
                <a:ext uri="{FF2B5EF4-FFF2-40B4-BE49-F238E27FC236}">
                  <a16:creationId xmlns:a16="http://schemas.microsoft.com/office/drawing/2014/main" id="{C2D4511C-9C11-44FE-95C4-D6BA9A50DE45}"/>
                </a:ext>
              </a:extLst>
            </p:cNvPr>
            <p:cNvSpPr txBox="1"/>
            <p:nvPr/>
          </p:nvSpPr>
          <p:spPr>
            <a:xfrm>
              <a:off x="978724" y="4784543"/>
              <a:ext cx="623889" cy="369332"/>
            </a:xfrm>
            <a:prstGeom prst="rect">
              <a:avLst/>
            </a:prstGeom>
            <a:noFill/>
          </p:spPr>
          <p:txBody>
            <a:bodyPr wrap="none" rtlCol="0">
              <a:spAutoFit/>
            </a:bodyPr>
            <a:lstStyle/>
            <a:p>
              <a:r>
                <a:rPr lang="en-US" altLang="ja-JP" dirty="0">
                  <a:solidFill>
                    <a:schemeClr val="bg1"/>
                  </a:solidFill>
                  <a:latin typeface="Futura Std Book" panose="020B0502020204020303" pitchFamily="34" charset="0"/>
                </a:rPr>
                <a:t>11</a:t>
              </a:r>
              <a:r>
                <a:rPr kumimoji="1" lang="ja-JP" altLang="en-US" sz="1200" b="1" dirty="0">
                  <a:solidFill>
                    <a:schemeClr val="bg1"/>
                  </a:solidFill>
                  <a:latin typeface="+mn-ea"/>
                </a:rPr>
                <a:t>月</a:t>
              </a:r>
            </a:p>
          </p:txBody>
        </p:sp>
        <p:sp>
          <p:nvSpPr>
            <p:cNvPr id="32" name="テキスト ボックス 31">
              <a:extLst>
                <a:ext uri="{FF2B5EF4-FFF2-40B4-BE49-F238E27FC236}">
                  <a16:creationId xmlns:a16="http://schemas.microsoft.com/office/drawing/2014/main" id="{773DEC24-36A2-405F-8B59-2CE42D807947}"/>
                </a:ext>
              </a:extLst>
            </p:cNvPr>
            <p:cNvSpPr txBox="1"/>
            <p:nvPr/>
          </p:nvSpPr>
          <p:spPr>
            <a:xfrm>
              <a:off x="978724" y="5443829"/>
              <a:ext cx="623889" cy="369332"/>
            </a:xfrm>
            <a:prstGeom prst="rect">
              <a:avLst/>
            </a:prstGeom>
            <a:noFill/>
          </p:spPr>
          <p:txBody>
            <a:bodyPr wrap="none" rtlCol="0">
              <a:spAutoFit/>
            </a:bodyPr>
            <a:lstStyle/>
            <a:p>
              <a:r>
                <a:rPr lang="en-US" altLang="ja-JP" dirty="0">
                  <a:solidFill>
                    <a:schemeClr val="bg1"/>
                  </a:solidFill>
                  <a:latin typeface="Futura Std Book" panose="020B0502020204020303" pitchFamily="34" charset="0"/>
                </a:rPr>
                <a:t>12</a:t>
              </a:r>
              <a:r>
                <a:rPr kumimoji="1" lang="ja-JP" altLang="en-US" sz="1200" b="1" dirty="0">
                  <a:solidFill>
                    <a:schemeClr val="bg1"/>
                  </a:solidFill>
                  <a:latin typeface="+mn-ea"/>
                </a:rPr>
                <a:t>月</a:t>
              </a:r>
            </a:p>
          </p:txBody>
        </p:sp>
      </p:grpSp>
      <p:sp>
        <p:nvSpPr>
          <p:cNvPr id="55" name="テキスト ボックス 54">
            <a:extLst>
              <a:ext uri="{FF2B5EF4-FFF2-40B4-BE49-F238E27FC236}">
                <a16:creationId xmlns:a16="http://schemas.microsoft.com/office/drawing/2014/main" id="{0DAEEEBE-C18D-4E2E-897E-79BC1A50884A}"/>
              </a:ext>
            </a:extLst>
          </p:cNvPr>
          <p:cNvSpPr txBox="1"/>
          <p:nvPr/>
        </p:nvSpPr>
        <p:spPr>
          <a:xfrm>
            <a:off x="5515767" y="3758056"/>
            <a:ext cx="685377" cy="369332"/>
          </a:xfrm>
          <a:prstGeom prst="rect">
            <a:avLst/>
          </a:prstGeom>
          <a:noFill/>
        </p:spPr>
        <p:txBody>
          <a:bodyPr wrap="square" rtlCol="0">
            <a:spAutoFit/>
          </a:bodyPr>
          <a:lstStyle/>
          <a:p>
            <a:r>
              <a:rPr lang="en-US" altLang="ja-JP" dirty="0">
                <a:solidFill>
                  <a:schemeClr val="bg1"/>
                </a:solidFill>
                <a:latin typeface="Futura Std Book" panose="020B0502020204020303" pitchFamily="34" charset="0"/>
                <a:cs typeface="Futura Medium" panose="020B0602020204020303"/>
              </a:rPr>
              <a:t>6</a:t>
            </a:r>
            <a:r>
              <a:rPr kumimoji="1" lang="ja-JP" altLang="en-US" sz="1200" b="1" dirty="0">
                <a:solidFill>
                  <a:schemeClr val="bg1"/>
                </a:solidFill>
                <a:latin typeface="+mn-ea"/>
                <a:cs typeface="Futura Medium" panose="020B0602020204020303"/>
              </a:rPr>
              <a:t>月</a:t>
            </a:r>
          </a:p>
        </p:txBody>
      </p:sp>
      <p:sp>
        <p:nvSpPr>
          <p:cNvPr id="11" name="テキスト ボックス 10">
            <a:extLst>
              <a:ext uri="{FF2B5EF4-FFF2-40B4-BE49-F238E27FC236}">
                <a16:creationId xmlns:a16="http://schemas.microsoft.com/office/drawing/2014/main" id="{2C2274B8-2367-BB4D-96DF-02293B1AF753}"/>
              </a:ext>
            </a:extLst>
          </p:cNvPr>
          <p:cNvSpPr txBox="1"/>
          <p:nvPr/>
        </p:nvSpPr>
        <p:spPr>
          <a:xfrm>
            <a:off x="408804" y="1461028"/>
            <a:ext cx="755335" cy="400110"/>
          </a:xfrm>
          <a:prstGeom prst="rect">
            <a:avLst/>
          </a:prstGeom>
          <a:noFill/>
        </p:spPr>
        <p:txBody>
          <a:bodyPr wrap="none" rtlCol="0">
            <a:spAutoFit/>
          </a:bodyPr>
          <a:lstStyle/>
          <a:p>
            <a:r>
              <a:rPr kumimoji="1" lang="en-US" altLang="ja-JP" sz="2000" dirty="0">
                <a:latin typeface="Futura Medium" panose="020B0602020204020303" pitchFamily="34" charset="-79"/>
                <a:cs typeface="Futura Medium" panose="020B0602020204020303" pitchFamily="34" charset="-79"/>
              </a:rPr>
              <a:t>2022</a:t>
            </a:r>
            <a:endParaRPr kumimoji="1" lang="ja-JP" altLang="en-US" sz="2000" dirty="0">
              <a:latin typeface="Futura Medium" panose="020B0602020204020303" pitchFamily="34" charset="-79"/>
              <a:cs typeface="Futura Medium" panose="020B0602020204020303" pitchFamily="34" charset="-79"/>
            </a:endParaRPr>
          </a:p>
        </p:txBody>
      </p:sp>
      <p:sp>
        <p:nvSpPr>
          <p:cNvPr id="20" name="テキスト ボックス 19">
            <a:extLst>
              <a:ext uri="{FF2B5EF4-FFF2-40B4-BE49-F238E27FC236}">
                <a16:creationId xmlns:a16="http://schemas.microsoft.com/office/drawing/2014/main" id="{685E5F12-B5FB-2841-8F3F-9FA70F3883B4}"/>
              </a:ext>
            </a:extLst>
          </p:cNvPr>
          <p:cNvSpPr txBox="1"/>
          <p:nvPr/>
        </p:nvSpPr>
        <p:spPr>
          <a:xfrm>
            <a:off x="6494874" y="1815659"/>
            <a:ext cx="1338828" cy="369332"/>
          </a:xfrm>
          <a:prstGeom prst="rect">
            <a:avLst/>
          </a:prstGeom>
          <a:noFill/>
        </p:spPr>
        <p:txBody>
          <a:bodyPr wrap="none" rtlCol="0">
            <a:spAutoFit/>
          </a:bodyPr>
          <a:lstStyle/>
          <a:p>
            <a:r>
              <a:rPr kumimoji="1" lang="ja-JP" altLang="en-US" b="1">
                <a:solidFill>
                  <a:schemeClr val="bg1"/>
                </a:solidFill>
              </a:rPr>
              <a:t>マッチング</a:t>
            </a:r>
          </a:p>
        </p:txBody>
      </p:sp>
      <p:sp>
        <p:nvSpPr>
          <p:cNvPr id="48" name="テキスト ボックス 47">
            <a:extLst>
              <a:ext uri="{FF2B5EF4-FFF2-40B4-BE49-F238E27FC236}">
                <a16:creationId xmlns:a16="http://schemas.microsoft.com/office/drawing/2014/main" id="{BB338662-4F6E-8640-8FB3-0039FA322062}"/>
              </a:ext>
            </a:extLst>
          </p:cNvPr>
          <p:cNvSpPr txBox="1"/>
          <p:nvPr/>
        </p:nvSpPr>
        <p:spPr>
          <a:xfrm>
            <a:off x="6480262" y="2748707"/>
            <a:ext cx="1338828" cy="369332"/>
          </a:xfrm>
          <a:prstGeom prst="rect">
            <a:avLst/>
          </a:prstGeom>
          <a:noFill/>
        </p:spPr>
        <p:txBody>
          <a:bodyPr wrap="none" rtlCol="0">
            <a:spAutoFit/>
          </a:bodyPr>
          <a:lstStyle/>
          <a:p>
            <a:r>
              <a:rPr kumimoji="1" lang="ja-JP" altLang="en-US" b="1">
                <a:solidFill>
                  <a:schemeClr val="bg1"/>
                </a:solidFill>
              </a:rPr>
              <a:t>派遣先決定</a:t>
            </a:r>
          </a:p>
        </p:txBody>
      </p:sp>
      <p:sp>
        <p:nvSpPr>
          <p:cNvPr id="49" name="三角形 48">
            <a:extLst>
              <a:ext uri="{FF2B5EF4-FFF2-40B4-BE49-F238E27FC236}">
                <a16:creationId xmlns:a16="http://schemas.microsoft.com/office/drawing/2014/main" id="{226215A4-C69C-C548-B08D-A244BDC49438}"/>
              </a:ext>
            </a:extLst>
          </p:cNvPr>
          <p:cNvSpPr/>
          <p:nvPr/>
        </p:nvSpPr>
        <p:spPr>
          <a:xfrm rot="10800000">
            <a:off x="7060928" y="2363030"/>
            <a:ext cx="177496" cy="161969"/>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1" name="テキスト ボックス 60">
            <a:extLst>
              <a:ext uri="{FF2B5EF4-FFF2-40B4-BE49-F238E27FC236}">
                <a16:creationId xmlns:a16="http://schemas.microsoft.com/office/drawing/2014/main" id="{FCFABD5A-AF1D-B048-AC9A-CC6BD85B2D2E}"/>
              </a:ext>
            </a:extLst>
          </p:cNvPr>
          <p:cNvSpPr txBox="1"/>
          <p:nvPr/>
        </p:nvSpPr>
        <p:spPr>
          <a:xfrm>
            <a:off x="4554713" y="1461028"/>
            <a:ext cx="755335" cy="400110"/>
          </a:xfrm>
          <a:prstGeom prst="rect">
            <a:avLst/>
          </a:prstGeom>
          <a:noFill/>
        </p:spPr>
        <p:txBody>
          <a:bodyPr wrap="none" rtlCol="0">
            <a:spAutoFit/>
          </a:bodyPr>
          <a:lstStyle/>
          <a:p>
            <a:r>
              <a:rPr kumimoji="1" lang="en-US" altLang="ja-JP" sz="2000" dirty="0">
                <a:latin typeface="Futura Medium" panose="020B0602020204020303" pitchFamily="34" charset="-79"/>
                <a:cs typeface="Futura Medium" panose="020B0602020204020303" pitchFamily="34" charset="-79"/>
              </a:rPr>
              <a:t>2023</a:t>
            </a:r>
            <a:endParaRPr kumimoji="1" lang="ja-JP" altLang="en-US" sz="2000" dirty="0">
              <a:latin typeface="Futura Medium" panose="020B0602020204020303" pitchFamily="34" charset="-79"/>
              <a:cs typeface="Futura Medium" panose="020B0602020204020303" pitchFamily="34" charset="-79"/>
            </a:endParaRPr>
          </a:p>
        </p:txBody>
      </p:sp>
      <p:sp>
        <p:nvSpPr>
          <p:cNvPr id="63" name="タイトル 2">
            <a:extLst>
              <a:ext uri="{FF2B5EF4-FFF2-40B4-BE49-F238E27FC236}">
                <a16:creationId xmlns:a16="http://schemas.microsoft.com/office/drawing/2014/main" id="{7F3CFBAD-826B-C647-A0D1-284850E726B0}"/>
              </a:ext>
            </a:extLst>
          </p:cNvPr>
          <p:cNvSpPr>
            <a:spLocks noGrp="1"/>
          </p:cNvSpPr>
          <p:nvPr>
            <p:ph type="title"/>
          </p:nvPr>
        </p:nvSpPr>
        <p:spPr/>
        <p:txBody>
          <a:bodyPr/>
          <a:lstStyle/>
          <a:p>
            <a:r>
              <a:rPr lang="ja-JP" altLang="en-US" dirty="0"/>
              <a:t>応募から研修までの流れ</a:t>
            </a:r>
            <a:endParaRPr kumimoji="1" lang="ja-JP" altLang="en-US" dirty="0"/>
          </a:p>
        </p:txBody>
      </p:sp>
      <p:sp>
        <p:nvSpPr>
          <p:cNvPr id="42" name="正方形/長方形 41">
            <a:extLst>
              <a:ext uri="{FF2B5EF4-FFF2-40B4-BE49-F238E27FC236}">
                <a16:creationId xmlns:a16="http://schemas.microsoft.com/office/drawing/2014/main" id="{ED202A77-9B42-B84F-B6B8-418B000C40EC}"/>
              </a:ext>
            </a:extLst>
          </p:cNvPr>
          <p:cNvSpPr/>
          <p:nvPr/>
        </p:nvSpPr>
        <p:spPr>
          <a:xfrm>
            <a:off x="6137448" y="4677279"/>
            <a:ext cx="1967165" cy="1258895"/>
          </a:xfrm>
          <a:prstGeom prst="rect">
            <a:avLst/>
          </a:prstGeom>
          <a:solidFill>
            <a:schemeClr val="bg1">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1" name="正方形/長方形 40">
            <a:extLst>
              <a:ext uri="{FF2B5EF4-FFF2-40B4-BE49-F238E27FC236}">
                <a16:creationId xmlns:a16="http://schemas.microsoft.com/office/drawing/2014/main" id="{6C5FA939-4F80-A549-AE3E-6AA328605739}"/>
              </a:ext>
            </a:extLst>
          </p:cNvPr>
          <p:cNvSpPr/>
          <p:nvPr/>
        </p:nvSpPr>
        <p:spPr>
          <a:xfrm>
            <a:off x="6133590" y="1464141"/>
            <a:ext cx="1967165" cy="1970130"/>
          </a:xfrm>
          <a:prstGeom prst="rect">
            <a:avLst/>
          </a:prstGeom>
          <a:solidFill>
            <a:schemeClr val="bg1">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9" name="正方形/長方形 38">
            <a:extLst>
              <a:ext uri="{FF2B5EF4-FFF2-40B4-BE49-F238E27FC236}">
                <a16:creationId xmlns:a16="http://schemas.microsoft.com/office/drawing/2014/main" id="{C03A5120-4C48-BF4B-AEBA-8559947CC2FF}"/>
              </a:ext>
            </a:extLst>
          </p:cNvPr>
          <p:cNvSpPr/>
          <p:nvPr/>
        </p:nvSpPr>
        <p:spPr>
          <a:xfrm>
            <a:off x="2081040" y="1428296"/>
            <a:ext cx="1983575" cy="4507877"/>
          </a:xfrm>
          <a:prstGeom prst="rect">
            <a:avLst/>
          </a:prstGeom>
          <a:solidFill>
            <a:schemeClr val="bg1">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2815706005"/>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4" name="グループ化 63">
            <a:extLst>
              <a:ext uri="{FF2B5EF4-FFF2-40B4-BE49-F238E27FC236}">
                <a16:creationId xmlns:a16="http://schemas.microsoft.com/office/drawing/2014/main" id="{F64E098D-2C10-4C0E-90D7-3B0EC0C5BF89}"/>
              </a:ext>
            </a:extLst>
          </p:cNvPr>
          <p:cNvGrpSpPr/>
          <p:nvPr/>
        </p:nvGrpSpPr>
        <p:grpSpPr>
          <a:xfrm>
            <a:off x="5478955" y="1409529"/>
            <a:ext cx="612719" cy="4431979"/>
            <a:chOff x="4965737" y="1933276"/>
            <a:chExt cx="612719" cy="4431979"/>
          </a:xfrm>
        </p:grpSpPr>
        <p:cxnSp>
          <p:nvCxnSpPr>
            <p:cNvPr id="44" name="直線コネクタ 43">
              <a:extLst>
                <a:ext uri="{FF2B5EF4-FFF2-40B4-BE49-F238E27FC236}">
                  <a16:creationId xmlns:a16="http://schemas.microsoft.com/office/drawing/2014/main" id="{3E496229-2DEE-4F22-9E69-B1AF31D4959F}"/>
                </a:ext>
              </a:extLst>
            </p:cNvPr>
            <p:cNvCxnSpPr>
              <a:cxnSpLocks/>
            </p:cNvCxnSpPr>
            <p:nvPr/>
          </p:nvCxnSpPr>
          <p:spPr>
            <a:xfrm>
              <a:off x="5244495" y="2174171"/>
              <a:ext cx="0" cy="4191084"/>
            </a:xfrm>
            <a:prstGeom prst="line">
              <a:avLst/>
            </a:prstGeom>
            <a:ln w="12700">
              <a:solidFill>
                <a:srgbClr val="FECE00"/>
              </a:solidFill>
            </a:ln>
          </p:spPr>
          <p:style>
            <a:lnRef idx="1">
              <a:schemeClr val="accent1"/>
            </a:lnRef>
            <a:fillRef idx="0">
              <a:schemeClr val="accent1"/>
            </a:fillRef>
            <a:effectRef idx="0">
              <a:schemeClr val="accent1"/>
            </a:effectRef>
            <a:fontRef idx="minor">
              <a:schemeClr val="tx1"/>
            </a:fontRef>
          </p:style>
        </p:cxnSp>
        <p:sp>
          <p:nvSpPr>
            <p:cNvPr id="51" name="円/楕円 14">
              <a:extLst>
                <a:ext uri="{FF2B5EF4-FFF2-40B4-BE49-F238E27FC236}">
                  <a16:creationId xmlns:a16="http://schemas.microsoft.com/office/drawing/2014/main" id="{5928DE28-8306-4F2B-AA8D-572AC4713EF9}"/>
                </a:ext>
              </a:extLst>
            </p:cNvPr>
            <p:cNvSpPr/>
            <p:nvPr/>
          </p:nvSpPr>
          <p:spPr>
            <a:xfrm>
              <a:off x="4966628" y="4181646"/>
              <a:ext cx="540000" cy="540000"/>
            </a:xfrm>
            <a:prstGeom prst="ellipse">
              <a:avLst/>
            </a:prstGeom>
            <a:solidFill>
              <a:srgbClr val="FECE00"/>
            </a:solidFill>
            <a:ln>
              <a:noFill/>
            </a:ln>
          </p:spPr>
          <p:style>
            <a:lnRef idx="2">
              <a:schemeClr val="accent1">
                <a:shade val="50000"/>
              </a:schemeClr>
            </a:lnRef>
            <a:fillRef idx="1">
              <a:schemeClr val="accent1"/>
            </a:fillRef>
            <a:effectRef idx="0">
              <a:schemeClr val="accent1"/>
            </a:effectRef>
            <a:fontRef idx="minor">
              <a:schemeClr val="lt1"/>
            </a:fontRef>
          </p:style>
          <p:txBody>
            <a:bodyPr bIns="72000" rtlCol="0" anchor="ctr"/>
            <a:lstStyle/>
            <a:p>
              <a:pPr algn="ctr"/>
              <a:endParaRPr kumimoji="1" lang="ja-JP" altLang="en-US" dirty="0">
                <a:latin typeface="Futura Medium" panose="020B0602020204020303" pitchFamily="34" charset="-79"/>
                <a:ea typeface="Helvetica" charset="0"/>
                <a:cs typeface="Futura Medium" panose="020B0602020204020303" pitchFamily="34" charset="-79"/>
              </a:endParaRPr>
            </a:p>
          </p:txBody>
        </p:sp>
        <p:sp>
          <p:nvSpPr>
            <p:cNvPr id="52" name="円/楕円 14">
              <a:extLst>
                <a:ext uri="{FF2B5EF4-FFF2-40B4-BE49-F238E27FC236}">
                  <a16:creationId xmlns:a16="http://schemas.microsoft.com/office/drawing/2014/main" id="{D7D2824B-86C5-4F9F-8011-0D04B8A82792}"/>
                </a:ext>
              </a:extLst>
            </p:cNvPr>
            <p:cNvSpPr/>
            <p:nvPr/>
          </p:nvSpPr>
          <p:spPr>
            <a:xfrm>
              <a:off x="4965737" y="1933276"/>
              <a:ext cx="540000" cy="540000"/>
            </a:xfrm>
            <a:prstGeom prst="ellipse">
              <a:avLst/>
            </a:prstGeom>
            <a:solidFill>
              <a:srgbClr val="FECE00"/>
            </a:solidFill>
            <a:ln>
              <a:noFill/>
            </a:ln>
          </p:spPr>
          <p:style>
            <a:lnRef idx="2">
              <a:schemeClr val="accent1">
                <a:shade val="50000"/>
              </a:schemeClr>
            </a:lnRef>
            <a:fillRef idx="1">
              <a:schemeClr val="accent1"/>
            </a:fillRef>
            <a:effectRef idx="0">
              <a:schemeClr val="accent1"/>
            </a:effectRef>
            <a:fontRef idx="minor">
              <a:schemeClr val="lt1"/>
            </a:fontRef>
          </p:style>
          <p:txBody>
            <a:bodyPr bIns="72000" rtlCol="0" anchor="ctr"/>
            <a:lstStyle/>
            <a:p>
              <a:pPr algn="ctr"/>
              <a:endParaRPr kumimoji="1" lang="ja-JP" altLang="en-US" dirty="0">
                <a:latin typeface="Futura Medium" panose="020B0602020204020303" pitchFamily="34" charset="-79"/>
                <a:ea typeface="Helvetica" charset="0"/>
                <a:cs typeface="Futura Medium" panose="020B0602020204020303" pitchFamily="34" charset="-79"/>
              </a:endParaRPr>
            </a:p>
          </p:txBody>
        </p:sp>
        <p:sp>
          <p:nvSpPr>
            <p:cNvPr id="54" name="テキスト ボックス 53">
              <a:extLst>
                <a:ext uri="{FF2B5EF4-FFF2-40B4-BE49-F238E27FC236}">
                  <a16:creationId xmlns:a16="http://schemas.microsoft.com/office/drawing/2014/main" id="{4AD50C31-CAE3-47BC-AF82-F12C965F518B}"/>
                </a:ext>
              </a:extLst>
            </p:cNvPr>
            <p:cNvSpPr txBox="1"/>
            <p:nvPr/>
          </p:nvSpPr>
          <p:spPr>
            <a:xfrm>
              <a:off x="5020290" y="2038968"/>
              <a:ext cx="558166" cy="369332"/>
            </a:xfrm>
            <a:prstGeom prst="rect">
              <a:avLst/>
            </a:prstGeom>
            <a:noFill/>
          </p:spPr>
          <p:txBody>
            <a:bodyPr wrap="square" rtlCol="0">
              <a:spAutoFit/>
            </a:bodyPr>
            <a:lstStyle/>
            <a:p>
              <a:r>
                <a:rPr kumimoji="1" lang="en-US" altLang="ja-JP" b="1" dirty="0">
                  <a:solidFill>
                    <a:schemeClr val="bg1"/>
                  </a:solidFill>
                  <a:latin typeface="+mn-ea"/>
                  <a:cs typeface="Futura Medium" panose="020B0602020204020303"/>
                </a:rPr>
                <a:t>2</a:t>
              </a:r>
              <a:r>
                <a:rPr kumimoji="1" lang="ja-JP" altLang="en-US" b="1" dirty="0">
                  <a:solidFill>
                    <a:schemeClr val="bg1"/>
                  </a:solidFill>
                  <a:latin typeface="+mn-ea"/>
                  <a:cs typeface="Futura Medium" panose="020B0602020204020303"/>
                </a:rPr>
                <a:t>月</a:t>
              </a:r>
            </a:p>
          </p:txBody>
        </p:sp>
        <p:sp>
          <p:nvSpPr>
            <p:cNvPr id="56" name="円/楕円 14">
              <a:extLst>
                <a:ext uri="{FF2B5EF4-FFF2-40B4-BE49-F238E27FC236}">
                  <a16:creationId xmlns:a16="http://schemas.microsoft.com/office/drawing/2014/main" id="{255BD1C0-B09E-48AA-B281-CE382FBBCB10}"/>
                </a:ext>
              </a:extLst>
            </p:cNvPr>
            <p:cNvSpPr/>
            <p:nvPr/>
          </p:nvSpPr>
          <p:spPr>
            <a:xfrm>
              <a:off x="4966628" y="3053407"/>
              <a:ext cx="540000" cy="540000"/>
            </a:xfrm>
            <a:prstGeom prst="ellipse">
              <a:avLst/>
            </a:prstGeom>
            <a:solidFill>
              <a:srgbClr val="FECE00"/>
            </a:solidFill>
            <a:ln>
              <a:noFill/>
            </a:ln>
          </p:spPr>
          <p:style>
            <a:lnRef idx="2">
              <a:schemeClr val="accent1">
                <a:shade val="50000"/>
              </a:schemeClr>
            </a:lnRef>
            <a:fillRef idx="1">
              <a:schemeClr val="accent1"/>
            </a:fillRef>
            <a:effectRef idx="0">
              <a:schemeClr val="accent1"/>
            </a:effectRef>
            <a:fontRef idx="minor">
              <a:schemeClr val="lt1"/>
            </a:fontRef>
          </p:style>
          <p:txBody>
            <a:bodyPr bIns="72000" rtlCol="0" anchor="ctr"/>
            <a:lstStyle/>
            <a:p>
              <a:pPr algn="ctr"/>
              <a:endParaRPr kumimoji="1" lang="ja-JP" altLang="en-US" dirty="0">
                <a:latin typeface="Futura Medium" panose="020B0602020204020303" pitchFamily="34" charset="-79"/>
                <a:ea typeface="Helvetica" charset="0"/>
                <a:cs typeface="Futura Medium" panose="020B0602020204020303" pitchFamily="34" charset="-79"/>
              </a:endParaRPr>
            </a:p>
          </p:txBody>
        </p:sp>
        <p:sp>
          <p:nvSpPr>
            <p:cNvPr id="57" name="テキスト ボックス 56">
              <a:extLst>
                <a:ext uri="{FF2B5EF4-FFF2-40B4-BE49-F238E27FC236}">
                  <a16:creationId xmlns:a16="http://schemas.microsoft.com/office/drawing/2014/main" id="{7C2A9C15-55D8-49E3-AEB0-CE17E6E7A14A}"/>
                </a:ext>
              </a:extLst>
            </p:cNvPr>
            <p:cNvSpPr txBox="1"/>
            <p:nvPr/>
          </p:nvSpPr>
          <p:spPr>
            <a:xfrm>
              <a:off x="5012718" y="3147242"/>
              <a:ext cx="558166" cy="369332"/>
            </a:xfrm>
            <a:prstGeom prst="rect">
              <a:avLst/>
            </a:prstGeom>
            <a:noFill/>
          </p:spPr>
          <p:txBody>
            <a:bodyPr wrap="square" rtlCol="0">
              <a:spAutoFit/>
            </a:bodyPr>
            <a:lstStyle/>
            <a:p>
              <a:r>
                <a:rPr kumimoji="1" lang="en-US" altLang="ja-JP" b="1" dirty="0">
                  <a:solidFill>
                    <a:schemeClr val="bg1"/>
                  </a:solidFill>
                  <a:latin typeface="Futura Std Book" panose="020B0502020204020303" pitchFamily="34" charset="0"/>
                  <a:cs typeface="Futura Medium" panose="020B0602020204020303"/>
                </a:rPr>
                <a:t>4</a:t>
              </a:r>
              <a:r>
                <a:rPr kumimoji="1" lang="ja-JP" altLang="en-US" b="1" dirty="0">
                  <a:solidFill>
                    <a:schemeClr val="bg1"/>
                  </a:solidFill>
                  <a:latin typeface="+mn-ea"/>
                  <a:cs typeface="Futura Medium" panose="020B0602020204020303"/>
                </a:rPr>
                <a:t>月</a:t>
              </a:r>
            </a:p>
          </p:txBody>
        </p:sp>
      </p:grpSp>
      <p:sp>
        <p:nvSpPr>
          <p:cNvPr id="45" name="正方形/長方形 44">
            <a:extLst>
              <a:ext uri="{FF2B5EF4-FFF2-40B4-BE49-F238E27FC236}">
                <a16:creationId xmlns:a16="http://schemas.microsoft.com/office/drawing/2014/main" id="{01220447-884B-4D26-98C7-E32CA265372A}"/>
              </a:ext>
            </a:extLst>
          </p:cNvPr>
          <p:cNvSpPr/>
          <p:nvPr/>
        </p:nvSpPr>
        <p:spPr>
          <a:xfrm>
            <a:off x="6201144" y="1474703"/>
            <a:ext cx="1845172" cy="1928572"/>
          </a:xfrm>
          <a:prstGeom prst="rect">
            <a:avLst/>
          </a:prstGeom>
          <a:gradFill>
            <a:gsLst>
              <a:gs pos="0">
                <a:srgbClr val="185FAE"/>
              </a:gs>
              <a:gs pos="52000">
                <a:srgbClr val="2498DA"/>
              </a:gs>
              <a:gs pos="100000">
                <a:srgbClr val="3EB4A8"/>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bIns="72000" rtlCol="0" anchor="ctr"/>
          <a:lstStyle/>
          <a:p>
            <a:pPr algn="ctr"/>
            <a:endParaRPr lang="en-US" altLang="ja-JP" b="1" dirty="0">
              <a:latin typeface="+mn-ea"/>
              <a:cs typeface="Hiragino Kaku Gothic ProN W6" charset="-128"/>
            </a:endParaRPr>
          </a:p>
        </p:txBody>
      </p:sp>
      <p:sp>
        <p:nvSpPr>
          <p:cNvPr id="2" name="スライド番号プレースホルダー 1"/>
          <p:cNvSpPr>
            <a:spLocks noGrp="1"/>
          </p:cNvSpPr>
          <p:nvPr>
            <p:ph type="sldNum" sz="quarter" idx="12"/>
          </p:nvPr>
        </p:nvSpPr>
        <p:spPr>
          <a:xfrm>
            <a:off x="6851962" y="6368951"/>
            <a:ext cx="2057400" cy="365125"/>
          </a:xfrm>
        </p:spPr>
        <p:txBody>
          <a:bodyPr/>
          <a:lstStyle/>
          <a:p>
            <a:fld id="{F5703EAE-6F21-4879-92F0-A2EF6440CE14}" type="slidenum">
              <a:rPr lang="ja-JP" altLang="en-US" smtClean="0"/>
              <a:pPr/>
              <a:t>31</a:t>
            </a:fld>
            <a:endParaRPr lang="ja-JP" altLang="en-US"/>
          </a:p>
        </p:txBody>
      </p:sp>
      <p:sp>
        <p:nvSpPr>
          <p:cNvPr id="4" name="正方形/長方形 3"/>
          <p:cNvSpPr/>
          <p:nvPr/>
        </p:nvSpPr>
        <p:spPr>
          <a:xfrm>
            <a:off x="2165171" y="4464802"/>
            <a:ext cx="1850247" cy="699247"/>
          </a:xfrm>
          <a:prstGeom prst="rect">
            <a:avLst/>
          </a:prstGeom>
          <a:gradFill>
            <a:gsLst>
              <a:gs pos="0">
                <a:srgbClr val="185FAE"/>
              </a:gs>
              <a:gs pos="52000">
                <a:srgbClr val="2498DA"/>
              </a:gs>
              <a:gs pos="100000">
                <a:srgbClr val="3EB4A8"/>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bIns="72000" rtlCol="0" anchor="ctr"/>
          <a:lstStyle/>
          <a:p>
            <a:pPr algn="ctr"/>
            <a:r>
              <a:rPr kumimoji="1" lang="ja-JP" altLang="en-US" b="1" dirty="0">
                <a:latin typeface="+mn-ea"/>
                <a:cs typeface="Hiragino Kaku Gothic ProN W6" charset="-128"/>
              </a:rPr>
              <a:t>面談</a:t>
            </a:r>
          </a:p>
        </p:txBody>
      </p:sp>
      <p:sp>
        <p:nvSpPr>
          <p:cNvPr id="6" name="正方形/長方形 5"/>
          <p:cNvSpPr/>
          <p:nvPr/>
        </p:nvSpPr>
        <p:spPr>
          <a:xfrm>
            <a:off x="2170246" y="5236928"/>
            <a:ext cx="1845172" cy="699247"/>
          </a:xfrm>
          <a:prstGeom prst="rect">
            <a:avLst/>
          </a:prstGeom>
          <a:gradFill>
            <a:gsLst>
              <a:gs pos="0">
                <a:srgbClr val="185FAE"/>
              </a:gs>
              <a:gs pos="52000">
                <a:srgbClr val="2498DA"/>
              </a:gs>
              <a:gs pos="100000">
                <a:srgbClr val="3EB4A8"/>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bIns="72000" rtlCol="0" anchor="ctr"/>
          <a:lstStyle/>
          <a:p>
            <a:pPr algn="ctr"/>
            <a:r>
              <a:rPr kumimoji="1" lang="ja-JP" altLang="en-US" b="1" dirty="0">
                <a:latin typeface="+mn-ea"/>
                <a:cs typeface="Hiragino Kaku Gothic ProN W6" charset="-128"/>
              </a:rPr>
              <a:t>マッチング</a:t>
            </a:r>
          </a:p>
        </p:txBody>
      </p:sp>
      <p:sp>
        <p:nvSpPr>
          <p:cNvPr id="8" name="正方形/長方形 7"/>
          <p:cNvSpPr/>
          <p:nvPr/>
        </p:nvSpPr>
        <p:spPr>
          <a:xfrm>
            <a:off x="6201144" y="3804563"/>
            <a:ext cx="1794047" cy="844706"/>
          </a:xfrm>
          <a:prstGeom prst="rect">
            <a:avLst/>
          </a:prstGeom>
          <a:gradFill>
            <a:gsLst>
              <a:gs pos="0">
                <a:srgbClr val="185FAE"/>
              </a:gs>
              <a:gs pos="52000">
                <a:srgbClr val="2498DA"/>
              </a:gs>
              <a:gs pos="100000">
                <a:srgbClr val="3EB4A8"/>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bIns="72000" rtlCol="0" anchor="ctr"/>
          <a:lstStyle/>
          <a:p>
            <a:pPr algn="ctr"/>
            <a:r>
              <a:rPr kumimoji="1" lang="ja-JP" altLang="en-US" b="1" dirty="0">
                <a:latin typeface="+mn-ea"/>
                <a:cs typeface="Hiragino Kaku Gothic ProN W6" charset="-128"/>
              </a:rPr>
              <a:t>派遣準備会</a:t>
            </a:r>
            <a:endParaRPr kumimoji="1" lang="en-US" altLang="ja-JP" b="1" dirty="0">
              <a:latin typeface="+mn-ea"/>
              <a:cs typeface="Hiragino Kaku Gothic ProN W6" charset="-128"/>
            </a:endParaRPr>
          </a:p>
          <a:p>
            <a:pPr algn="ctr"/>
            <a:r>
              <a:rPr kumimoji="1" lang="ja-JP" altLang="en-US" sz="1600" b="1" dirty="0">
                <a:latin typeface="+mn-ea"/>
                <a:cs typeface="Hiragino Kaku Gothic ProN W6" charset="-128"/>
              </a:rPr>
              <a:t>（研修前準備）</a:t>
            </a:r>
            <a:endParaRPr kumimoji="1" lang="ja-JP" altLang="en-US" b="1" dirty="0">
              <a:latin typeface="+mn-ea"/>
              <a:cs typeface="Hiragino Kaku Gothic ProN W6" charset="-128"/>
            </a:endParaRPr>
          </a:p>
        </p:txBody>
      </p:sp>
      <p:sp>
        <p:nvSpPr>
          <p:cNvPr id="10" name="正方形/長方形 9"/>
          <p:cNvSpPr/>
          <p:nvPr/>
        </p:nvSpPr>
        <p:spPr>
          <a:xfrm>
            <a:off x="6193447" y="4719043"/>
            <a:ext cx="1801744" cy="1174717"/>
          </a:xfrm>
          <a:prstGeom prst="rect">
            <a:avLst/>
          </a:prstGeom>
          <a:gradFill>
            <a:gsLst>
              <a:gs pos="0">
                <a:srgbClr val="185FAE"/>
              </a:gs>
              <a:gs pos="52000">
                <a:srgbClr val="2498DA"/>
              </a:gs>
              <a:gs pos="100000">
                <a:srgbClr val="3EB4A8"/>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bIns="72000" rtlCol="0" anchor="ctr"/>
          <a:lstStyle/>
          <a:p>
            <a:pPr algn="ctr"/>
            <a:r>
              <a:rPr kumimoji="1" lang="ja-JP" altLang="en-US" b="1" dirty="0">
                <a:latin typeface="+mn-ea"/>
                <a:cs typeface="Hiragino Kaku Gothic ProN W6" charset="-128"/>
              </a:rPr>
              <a:t>研修開始</a:t>
            </a:r>
            <a:endParaRPr kumimoji="1" lang="en-US" altLang="ja-JP" b="1" dirty="0">
              <a:latin typeface="+mn-ea"/>
              <a:cs typeface="Hiragino Kaku Gothic ProN W6" charset="-128"/>
            </a:endParaRPr>
          </a:p>
        </p:txBody>
      </p:sp>
      <p:sp>
        <p:nvSpPr>
          <p:cNvPr id="16" name="正方形/長方形 15">
            <a:extLst>
              <a:ext uri="{FF2B5EF4-FFF2-40B4-BE49-F238E27FC236}">
                <a16:creationId xmlns:a16="http://schemas.microsoft.com/office/drawing/2014/main" id="{EAFD5111-82DD-4A3E-8F48-16F6238E6A1B}"/>
              </a:ext>
            </a:extLst>
          </p:cNvPr>
          <p:cNvSpPr/>
          <p:nvPr/>
        </p:nvSpPr>
        <p:spPr>
          <a:xfrm>
            <a:off x="2165171" y="1517118"/>
            <a:ext cx="1850247" cy="1103350"/>
          </a:xfrm>
          <a:prstGeom prst="rect">
            <a:avLst/>
          </a:prstGeom>
          <a:gradFill>
            <a:gsLst>
              <a:gs pos="0">
                <a:srgbClr val="185FAE"/>
              </a:gs>
              <a:gs pos="52000">
                <a:srgbClr val="2498DA"/>
              </a:gs>
              <a:gs pos="100000">
                <a:srgbClr val="3EB4A8"/>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bIns="72000" rtlCol="0" anchor="ctr"/>
          <a:lstStyle/>
          <a:p>
            <a:pPr algn="ctr"/>
            <a:r>
              <a:rPr lang="ja-JP" altLang="en-US" b="1" dirty="0">
                <a:latin typeface="+mn-ea"/>
                <a:cs typeface="Hiragino Kaku Gothic ProN W6" charset="-128"/>
              </a:rPr>
              <a:t>説明会</a:t>
            </a:r>
            <a:endParaRPr lang="en-US" altLang="ja-JP" b="1" dirty="0">
              <a:latin typeface="+mn-ea"/>
              <a:cs typeface="Hiragino Kaku Gothic ProN W6" charset="-128"/>
            </a:endParaRPr>
          </a:p>
        </p:txBody>
      </p:sp>
      <p:sp>
        <p:nvSpPr>
          <p:cNvPr id="18" name="正方形/長方形 17">
            <a:extLst>
              <a:ext uri="{FF2B5EF4-FFF2-40B4-BE49-F238E27FC236}">
                <a16:creationId xmlns:a16="http://schemas.microsoft.com/office/drawing/2014/main" id="{8459285D-1CF7-436A-BF69-E8CF09372BF8}"/>
              </a:ext>
            </a:extLst>
          </p:cNvPr>
          <p:cNvSpPr/>
          <p:nvPr/>
        </p:nvSpPr>
        <p:spPr>
          <a:xfrm>
            <a:off x="2165171" y="2718162"/>
            <a:ext cx="1850247" cy="1185184"/>
          </a:xfrm>
          <a:prstGeom prst="rect">
            <a:avLst/>
          </a:prstGeom>
          <a:gradFill>
            <a:gsLst>
              <a:gs pos="0">
                <a:srgbClr val="185FAE"/>
              </a:gs>
              <a:gs pos="52000">
                <a:srgbClr val="2498DA"/>
              </a:gs>
              <a:gs pos="100000">
                <a:srgbClr val="3EB4A8"/>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bIns="72000" rtlCol="0" anchor="ctr"/>
          <a:lstStyle/>
          <a:p>
            <a:pPr algn="ctr"/>
            <a:r>
              <a:rPr lang="ja-JP" altLang="en-US" b="1">
                <a:latin typeface="+mn-ea"/>
                <a:cs typeface="Hiragino Kaku Gothic ProN W6" charset="-128"/>
              </a:rPr>
              <a:t>応 募</a:t>
            </a:r>
            <a:endParaRPr kumimoji="1" lang="ja-JP" altLang="en-US" b="1" dirty="0">
              <a:latin typeface="+mn-ea"/>
              <a:cs typeface="Hiragino Kaku Gothic ProN W6" charset="-128"/>
            </a:endParaRPr>
          </a:p>
        </p:txBody>
      </p:sp>
      <p:grpSp>
        <p:nvGrpSpPr>
          <p:cNvPr id="62" name="グループ化 61">
            <a:extLst>
              <a:ext uri="{FF2B5EF4-FFF2-40B4-BE49-F238E27FC236}">
                <a16:creationId xmlns:a16="http://schemas.microsoft.com/office/drawing/2014/main" id="{48636FE8-84AF-4CAD-BD96-B011029D1AF8}"/>
              </a:ext>
            </a:extLst>
          </p:cNvPr>
          <p:cNvGrpSpPr/>
          <p:nvPr/>
        </p:nvGrpSpPr>
        <p:grpSpPr>
          <a:xfrm>
            <a:off x="1296021" y="1388421"/>
            <a:ext cx="631066" cy="4547754"/>
            <a:chOff x="978724" y="1817501"/>
            <a:chExt cx="631066" cy="4547754"/>
          </a:xfrm>
        </p:grpSpPr>
        <p:cxnSp>
          <p:nvCxnSpPr>
            <p:cNvPr id="40" name="直線コネクタ 39">
              <a:extLst>
                <a:ext uri="{FF2B5EF4-FFF2-40B4-BE49-F238E27FC236}">
                  <a16:creationId xmlns:a16="http://schemas.microsoft.com/office/drawing/2014/main" id="{DCD6A9AF-C63A-4676-8679-D05332DAA2B3}"/>
                </a:ext>
              </a:extLst>
            </p:cNvPr>
            <p:cNvCxnSpPr>
              <a:cxnSpLocks/>
            </p:cNvCxnSpPr>
            <p:nvPr/>
          </p:nvCxnSpPr>
          <p:spPr>
            <a:xfrm>
              <a:off x="1273046" y="2087501"/>
              <a:ext cx="0" cy="4277754"/>
            </a:xfrm>
            <a:prstGeom prst="line">
              <a:avLst/>
            </a:prstGeom>
            <a:ln w="12700">
              <a:solidFill>
                <a:srgbClr val="FECE00"/>
              </a:solidFill>
            </a:ln>
          </p:spPr>
          <p:style>
            <a:lnRef idx="1">
              <a:schemeClr val="accent1"/>
            </a:lnRef>
            <a:fillRef idx="0">
              <a:schemeClr val="accent1"/>
            </a:fillRef>
            <a:effectRef idx="0">
              <a:schemeClr val="accent1"/>
            </a:effectRef>
            <a:fontRef idx="minor">
              <a:schemeClr val="tx1"/>
            </a:fontRef>
          </p:style>
        </p:cxnSp>
        <p:sp>
          <p:nvSpPr>
            <p:cNvPr id="38" name="円/楕円 14">
              <a:extLst>
                <a:ext uri="{FF2B5EF4-FFF2-40B4-BE49-F238E27FC236}">
                  <a16:creationId xmlns:a16="http://schemas.microsoft.com/office/drawing/2014/main" id="{06DCB9E5-D20E-41BE-8DB1-C4C2FFE1E640}"/>
                </a:ext>
              </a:extLst>
            </p:cNvPr>
            <p:cNvSpPr/>
            <p:nvPr/>
          </p:nvSpPr>
          <p:spPr>
            <a:xfrm>
              <a:off x="1015371" y="5328912"/>
              <a:ext cx="540000" cy="540000"/>
            </a:xfrm>
            <a:prstGeom prst="ellipse">
              <a:avLst/>
            </a:prstGeom>
            <a:solidFill>
              <a:srgbClr val="FECE00"/>
            </a:solidFill>
            <a:ln>
              <a:noFill/>
            </a:ln>
          </p:spPr>
          <p:style>
            <a:lnRef idx="2">
              <a:schemeClr val="accent1">
                <a:shade val="50000"/>
              </a:schemeClr>
            </a:lnRef>
            <a:fillRef idx="1">
              <a:schemeClr val="accent1"/>
            </a:fillRef>
            <a:effectRef idx="0">
              <a:schemeClr val="accent1"/>
            </a:effectRef>
            <a:fontRef idx="minor">
              <a:schemeClr val="lt1"/>
            </a:fontRef>
          </p:style>
          <p:txBody>
            <a:bodyPr bIns="72000" rtlCol="0" anchor="ctr"/>
            <a:lstStyle/>
            <a:p>
              <a:pPr algn="ctr"/>
              <a:endParaRPr kumimoji="1" lang="ja-JP" altLang="en-US" dirty="0">
                <a:latin typeface="Futura Medium" panose="020B0602020204020303" pitchFamily="34" charset="-79"/>
                <a:ea typeface="Helvetica" charset="0"/>
                <a:cs typeface="Futura Medium" panose="020B0602020204020303" pitchFamily="34" charset="-79"/>
              </a:endParaRPr>
            </a:p>
          </p:txBody>
        </p:sp>
        <p:sp>
          <p:nvSpPr>
            <p:cNvPr id="36" name="円/楕円 14">
              <a:extLst>
                <a:ext uri="{FF2B5EF4-FFF2-40B4-BE49-F238E27FC236}">
                  <a16:creationId xmlns:a16="http://schemas.microsoft.com/office/drawing/2014/main" id="{53319728-E298-4F26-81DF-D8EE2F0AC588}"/>
                </a:ext>
              </a:extLst>
            </p:cNvPr>
            <p:cNvSpPr/>
            <p:nvPr/>
          </p:nvSpPr>
          <p:spPr>
            <a:xfrm>
              <a:off x="1016427" y="4673169"/>
              <a:ext cx="540000" cy="540000"/>
            </a:xfrm>
            <a:prstGeom prst="ellipse">
              <a:avLst/>
            </a:prstGeom>
            <a:solidFill>
              <a:srgbClr val="FECE00"/>
            </a:solidFill>
            <a:ln>
              <a:noFill/>
            </a:ln>
          </p:spPr>
          <p:style>
            <a:lnRef idx="2">
              <a:schemeClr val="accent1">
                <a:shade val="50000"/>
              </a:schemeClr>
            </a:lnRef>
            <a:fillRef idx="1">
              <a:schemeClr val="accent1"/>
            </a:fillRef>
            <a:effectRef idx="0">
              <a:schemeClr val="accent1"/>
            </a:effectRef>
            <a:fontRef idx="minor">
              <a:schemeClr val="lt1"/>
            </a:fontRef>
          </p:style>
          <p:txBody>
            <a:bodyPr bIns="72000" rtlCol="0" anchor="ctr"/>
            <a:lstStyle/>
            <a:p>
              <a:pPr algn="ctr"/>
              <a:endParaRPr kumimoji="1" lang="ja-JP" altLang="en-US" dirty="0">
                <a:latin typeface="Futura Medium" panose="020B0602020204020303" pitchFamily="34" charset="-79"/>
                <a:ea typeface="Helvetica" charset="0"/>
                <a:cs typeface="Futura Medium" panose="020B0602020204020303" pitchFamily="34" charset="-79"/>
              </a:endParaRPr>
            </a:p>
          </p:txBody>
        </p:sp>
        <p:sp>
          <p:nvSpPr>
            <p:cNvPr id="37" name="円/楕円 14">
              <a:extLst>
                <a:ext uri="{FF2B5EF4-FFF2-40B4-BE49-F238E27FC236}">
                  <a16:creationId xmlns:a16="http://schemas.microsoft.com/office/drawing/2014/main" id="{31EF897E-2CEB-4F5A-BC0A-0645B821E736}"/>
                </a:ext>
              </a:extLst>
            </p:cNvPr>
            <p:cNvSpPr/>
            <p:nvPr/>
          </p:nvSpPr>
          <p:spPr>
            <a:xfrm>
              <a:off x="1032027" y="4017426"/>
              <a:ext cx="540000" cy="540000"/>
            </a:xfrm>
            <a:prstGeom prst="ellipse">
              <a:avLst/>
            </a:prstGeom>
            <a:solidFill>
              <a:srgbClr val="FECE00"/>
            </a:solidFill>
            <a:ln>
              <a:noFill/>
            </a:ln>
          </p:spPr>
          <p:style>
            <a:lnRef idx="2">
              <a:schemeClr val="accent1">
                <a:shade val="50000"/>
              </a:schemeClr>
            </a:lnRef>
            <a:fillRef idx="1">
              <a:schemeClr val="accent1"/>
            </a:fillRef>
            <a:effectRef idx="0">
              <a:schemeClr val="accent1"/>
            </a:effectRef>
            <a:fontRef idx="minor">
              <a:schemeClr val="lt1"/>
            </a:fontRef>
          </p:style>
          <p:txBody>
            <a:bodyPr bIns="72000" rtlCol="0" anchor="ctr"/>
            <a:lstStyle/>
            <a:p>
              <a:pPr algn="ctr"/>
              <a:endParaRPr kumimoji="1" lang="ja-JP" altLang="en-US" dirty="0">
                <a:latin typeface="Futura Medium" panose="020B0602020204020303" pitchFamily="34" charset="-79"/>
                <a:ea typeface="Helvetica" charset="0"/>
                <a:cs typeface="Futura Medium" panose="020B0602020204020303" pitchFamily="34" charset="-79"/>
              </a:endParaRPr>
            </a:p>
          </p:txBody>
        </p:sp>
        <p:sp>
          <p:nvSpPr>
            <p:cNvPr id="35" name="円/楕円 14">
              <a:extLst>
                <a:ext uri="{FF2B5EF4-FFF2-40B4-BE49-F238E27FC236}">
                  <a16:creationId xmlns:a16="http://schemas.microsoft.com/office/drawing/2014/main" id="{8A682909-B863-40A2-9718-EAA977E13B72}"/>
                </a:ext>
              </a:extLst>
            </p:cNvPr>
            <p:cNvSpPr/>
            <p:nvPr/>
          </p:nvSpPr>
          <p:spPr>
            <a:xfrm>
              <a:off x="1021086" y="2564525"/>
              <a:ext cx="540000" cy="540000"/>
            </a:xfrm>
            <a:prstGeom prst="ellipse">
              <a:avLst/>
            </a:prstGeom>
            <a:solidFill>
              <a:srgbClr val="FECE00"/>
            </a:solidFill>
            <a:ln>
              <a:noFill/>
            </a:ln>
          </p:spPr>
          <p:style>
            <a:lnRef idx="2">
              <a:schemeClr val="accent1">
                <a:shade val="50000"/>
              </a:schemeClr>
            </a:lnRef>
            <a:fillRef idx="1">
              <a:schemeClr val="accent1"/>
            </a:fillRef>
            <a:effectRef idx="0">
              <a:schemeClr val="accent1"/>
            </a:effectRef>
            <a:fontRef idx="minor">
              <a:schemeClr val="lt1"/>
            </a:fontRef>
          </p:style>
          <p:txBody>
            <a:bodyPr bIns="72000" rtlCol="0" anchor="ctr"/>
            <a:lstStyle/>
            <a:p>
              <a:pPr algn="ctr"/>
              <a:endParaRPr kumimoji="1" lang="ja-JP" altLang="en-US" dirty="0">
                <a:latin typeface="Futura Medium" panose="020B0602020204020303" pitchFamily="34" charset="-79"/>
                <a:ea typeface="Helvetica" charset="0"/>
                <a:cs typeface="Futura Medium" panose="020B0602020204020303" pitchFamily="34" charset="-79"/>
              </a:endParaRPr>
            </a:p>
          </p:txBody>
        </p:sp>
        <p:sp>
          <p:nvSpPr>
            <p:cNvPr id="34" name="円/楕円 14">
              <a:extLst>
                <a:ext uri="{FF2B5EF4-FFF2-40B4-BE49-F238E27FC236}">
                  <a16:creationId xmlns:a16="http://schemas.microsoft.com/office/drawing/2014/main" id="{430FB968-917C-4A71-82ED-043E1CB1BE90}"/>
                </a:ext>
              </a:extLst>
            </p:cNvPr>
            <p:cNvSpPr/>
            <p:nvPr/>
          </p:nvSpPr>
          <p:spPr>
            <a:xfrm>
              <a:off x="1016427" y="1817501"/>
              <a:ext cx="540000" cy="540000"/>
            </a:xfrm>
            <a:prstGeom prst="ellipse">
              <a:avLst/>
            </a:prstGeom>
            <a:solidFill>
              <a:srgbClr val="FECE00"/>
            </a:solidFill>
            <a:ln>
              <a:noFill/>
            </a:ln>
          </p:spPr>
          <p:style>
            <a:lnRef idx="2">
              <a:schemeClr val="accent1">
                <a:shade val="50000"/>
              </a:schemeClr>
            </a:lnRef>
            <a:fillRef idx="1">
              <a:schemeClr val="accent1"/>
            </a:fillRef>
            <a:effectRef idx="0">
              <a:schemeClr val="accent1"/>
            </a:effectRef>
            <a:fontRef idx="minor">
              <a:schemeClr val="lt1"/>
            </a:fontRef>
          </p:style>
          <p:txBody>
            <a:bodyPr bIns="72000" rtlCol="0" anchor="ctr"/>
            <a:lstStyle/>
            <a:p>
              <a:pPr algn="ctr"/>
              <a:endParaRPr kumimoji="1" lang="ja-JP" altLang="en-US" dirty="0">
                <a:latin typeface="Futura Medium" panose="020B0602020204020303" pitchFamily="34" charset="-79"/>
                <a:ea typeface="Helvetica" charset="0"/>
                <a:cs typeface="Futura Medium" panose="020B0602020204020303" pitchFamily="34" charset="-79"/>
              </a:endParaRPr>
            </a:p>
          </p:txBody>
        </p:sp>
        <p:sp>
          <p:nvSpPr>
            <p:cNvPr id="27" name="テキスト ボックス 26">
              <a:extLst>
                <a:ext uri="{FF2B5EF4-FFF2-40B4-BE49-F238E27FC236}">
                  <a16:creationId xmlns:a16="http://schemas.microsoft.com/office/drawing/2014/main" id="{B2377521-C142-4D6A-9462-087D7C19A2E1}"/>
                </a:ext>
              </a:extLst>
            </p:cNvPr>
            <p:cNvSpPr txBox="1"/>
            <p:nvPr/>
          </p:nvSpPr>
          <p:spPr>
            <a:xfrm>
              <a:off x="1051624" y="1917822"/>
              <a:ext cx="558166" cy="369332"/>
            </a:xfrm>
            <a:prstGeom prst="rect">
              <a:avLst/>
            </a:prstGeom>
            <a:noFill/>
          </p:spPr>
          <p:txBody>
            <a:bodyPr wrap="square" rtlCol="0">
              <a:spAutoFit/>
            </a:bodyPr>
            <a:lstStyle/>
            <a:p>
              <a:r>
                <a:rPr kumimoji="1" lang="en-US" altLang="ja-JP" dirty="0">
                  <a:solidFill>
                    <a:schemeClr val="bg1"/>
                  </a:solidFill>
                  <a:latin typeface="Futura Std Book" panose="020B0502020204020303" pitchFamily="34" charset="0"/>
                  <a:cs typeface="Futura Medium" panose="020B0602020204020303"/>
                </a:rPr>
                <a:t>5</a:t>
              </a:r>
              <a:r>
                <a:rPr kumimoji="1" lang="ja-JP" altLang="en-US" sz="1200" b="1" dirty="0">
                  <a:solidFill>
                    <a:schemeClr val="bg1"/>
                  </a:solidFill>
                  <a:latin typeface="+mn-ea"/>
                  <a:cs typeface="Futura Medium" panose="020B0602020204020303"/>
                </a:rPr>
                <a:t>月</a:t>
              </a:r>
            </a:p>
          </p:txBody>
        </p:sp>
        <p:sp>
          <p:nvSpPr>
            <p:cNvPr id="29" name="テキスト ボックス 28">
              <a:extLst>
                <a:ext uri="{FF2B5EF4-FFF2-40B4-BE49-F238E27FC236}">
                  <a16:creationId xmlns:a16="http://schemas.microsoft.com/office/drawing/2014/main" id="{C17289D2-3F64-43F1-86B2-7536FC113015}"/>
                </a:ext>
              </a:extLst>
            </p:cNvPr>
            <p:cNvSpPr txBox="1"/>
            <p:nvPr/>
          </p:nvSpPr>
          <p:spPr>
            <a:xfrm>
              <a:off x="1074211" y="2668639"/>
              <a:ext cx="481222" cy="369332"/>
            </a:xfrm>
            <a:prstGeom prst="rect">
              <a:avLst/>
            </a:prstGeom>
            <a:noFill/>
          </p:spPr>
          <p:txBody>
            <a:bodyPr wrap="none" rtlCol="0">
              <a:spAutoFit/>
            </a:bodyPr>
            <a:lstStyle/>
            <a:p>
              <a:r>
                <a:rPr lang="en-US" altLang="ja-JP" dirty="0">
                  <a:solidFill>
                    <a:schemeClr val="bg1"/>
                  </a:solidFill>
                  <a:latin typeface="Futura Std Book" panose="020B0502020204020303" pitchFamily="34" charset="0"/>
                </a:rPr>
                <a:t>7</a:t>
              </a:r>
              <a:r>
                <a:rPr kumimoji="1" lang="ja-JP" altLang="en-US" sz="1200" b="1" dirty="0">
                  <a:solidFill>
                    <a:schemeClr val="bg1"/>
                  </a:solidFill>
                  <a:latin typeface="+mn-ea"/>
                </a:rPr>
                <a:t>月</a:t>
              </a:r>
            </a:p>
          </p:txBody>
        </p:sp>
        <p:sp>
          <p:nvSpPr>
            <p:cNvPr id="30" name="テキスト ボックス 29">
              <a:extLst>
                <a:ext uri="{FF2B5EF4-FFF2-40B4-BE49-F238E27FC236}">
                  <a16:creationId xmlns:a16="http://schemas.microsoft.com/office/drawing/2014/main" id="{D0DACC37-C2E7-4FA1-BB24-F0C711B38CC3}"/>
                </a:ext>
              </a:extLst>
            </p:cNvPr>
            <p:cNvSpPr txBox="1"/>
            <p:nvPr/>
          </p:nvSpPr>
          <p:spPr>
            <a:xfrm>
              <a:off x="978724" y="4121806"/>
              <a:ext cx="623889" cy="369332"/>
            </a:xfrm>
            <a:prstGeom prst="rect">
              <a:avLst/>
            </a:prstGeom>
            <a:noFill/>
          </p:spPr>
          <p:txBody>
            <a:bodyPr wrap="none" rtlCol="0">
              <a:spAutoFit/>
            </a:bodyPr>
            <a:lstStyle/>
            <a:p>
              <a:r>
                <a:rPr kumimoji="1" lang="en-US" altLang="ja-JP" dirty="0">
                  <a:solidFill>
                    <a:schemeClr val="bg1"/>
                  </a:solidFill>
                  <a:latin typeface="Futura Std Book" panose="020B0502020204020303" pitchFamily="34" charset="0"/>
                </a:rPr>
                <a:t>10</a:t>
              </a:r>
              <a:r>
                <a:rPr kumimoji="1" lang="ja-JP" altLang="en-US" sz="1200" b="1" dirty="0">
                  <a:solidFill>
                    <a:schemeClr val="bg1"/>
                  </a:solidFill>
                  <a:latin typeface="+mn-ea"/>
                </a:rPr>
                <a:t>月</a:t>
              </a:r>
            </a:p>
          </p:txBody>
        </p:sp>
        <p:sp>
          <p:nvSpPr>
            <p:cNvPr id="31" name="テキスト ボックス 30">
              <a:extLst>
                <a:ext uri="{FF2B5EF4-FFF2-40B4-BE49-F238E27FC236}">
                  <a16:creationId xmlns:a16="http://schemas.microsoft.com/office/drawing/2014/main" id="{C2D4511C-9C11-44FE-95C4-D6BA9A50DE45}"/>
                </a:ext>
              </a:extLst>
            </p:cNvPr>
            <p:cNvSpPr txBox="1"/>
            <p:nvPr/>
          </p:nvSpPr>
          <p:spPr>
            <a:xfrm>
              <a:off x="978724" y="4784543"/>
              <a:ext cx="623889" cy="369332"/>
            </a:xfrm>
            <a:prstGeom prst="rect">
              <a:avLst/>
            </a:prstGeom>
            <a:noFill/>
          </p:spPr>
          <p:txBody>
            <a:bodyPr wrap="none" rtlCol="0">
              <a:spAutoFit/>
            </a:bodyPr>
            <a:lstStyle/>
            <a:p>
              <a:r>
                <a:rPr lang="en-US" altLang="ja-JP" dirty="0">
                  <a:solidFill>
                    <a:schemeClr val="bg1"/>
                  </a:solidFill>
                  <a:latin typeface="Futura Std Book" panose="020B0502020204020303" pitchFamily="34" charset="0"/>
                </a:rPr>
                <a:t>11</a:t>
              </a:r>
              <a:r>
                <a:rPr kumimoji="1" lang="ja-JP" altLang="en-US" sz="1200" b="1" dirty="0">
                  <a:solidFill>
                    <a:schemeClr val="bg1"/>
                  </a:solidFill>
                  <a:latin typeface="+mn-ea"/>
                </a:rPr>
                <a:t>月</a:t>
              </a:r>
            </a:p>
          </p:txBody>
        </p:sp>
        <p:sp>
          <p:nvSpPr>
            <p:cNvPr id="32" name="テキスト ボックス 31">
              <a:extLst>
                <a:ext uri="{FF2B5EF4-FFF2-40B4-BE49-F238E27FC236}">
                  <a16:creationId xmlns:a16="http://schemas.microsoft.com/office/drawing/2014/main" id="{773DEC24-36A2-405F-8B59-2CE42D807947}"/>
                </a:ext>
              </a:extLst>
            </p:cNvPr>
            <p:cNvSpPr txBox="1"/>
            <p:nvPr/>
          </p:nvSpPr>
          <p:spPr>
            <a:xfrm>
              <a:off x="978724" y="5443829"/>
              <a:ext cx="623889" cy="369332"/>
            </a:xfrm>
            <a:prstGeom prst="rect">
              <a:avLst/>
            </a:prstGeom>
            <a:noFill/>
          </p:spPr>
          <p:txBody>
            <a:bodyPr wrap="none" rtlCol="0">
              <a:spAutoFit/>
            </a:bodyPr>
            <a:lstStyle/>
            <a:p>
              <a:r>
                <a:rPr lang="en-US" altLang="ja-JP" dirty="0">
                  <a:solidFill>
                    <a:schemeClr val="bg1"/>
                  </a:solidFill>
                  <a:latin typeface="Futura Std Book" panose="020B0502020204020303" pitchFamily="34" charset="0"/>
                </a:rPr>
                <a:t>12</a:t>
              </a:r>
              <a:r>
                <a:rPr kumimoji="1" lang="ja-JP" altLang="en-US" sz="1200" b="1" dirty="0">
                  <a:solidFill>
                    <a:schemeClr val="bg1"/>
                  </a:solidFill>
                  <a:latin typeface="+mn-ea"/>
                </a:rPr>
                <a:t>月</a:t>
              </a:r>
            </a:p>
          </p:txBody>
        </p:sp>
      </p:grpSp>
      <p:sp>
        <p:nvSpPr>
          <p:cNvPr id="55" name="テキスト ボックス 54">
            <a:extLst>
              <a:ext uri="{FF2B5EF4-FFF2-40B4-BE49-F238E27FC236}">
                <a16:creationId xmlns:a16="http://schemas.microsoft.com/office/drawing/2014/main" id="{0DAEEEBE-C18D-4E2E-897E-79BC1A50884A}"/>
              </a:ext>
            </a:extLst>
          </p:cNvPr>
          <p:cNvSpPr txBox="1"/>
          <p:nvPr/>
        </p:nvSpPr>
        <p:spPr>
          <a:xfrm>
            <a:off x="5515767" y="3758056"/>
            <a:ext cx="685377" cy="369332"/>
          </a:xfrm>
          <a:prstGeom prst="rect">
            <a:avLst/>
          </a:prstGeom>
          <a:noFill/>
        </p:spPr>
        <p:txBody>
          <a:bodyPr wrap="square" rtlCol="0">
            <a:spAutoFit/>
          </a:bodyPr>
          <a:lstStyle/>
          <a:p>
            <a:r>
              <a:rPr lang="en-US" altLang="ja-JP" dirty="0">
                <a:solidFill>
                  <a:schemeClr val="bg1"/>
                </a:solidFill>
                <a:latin typeface="Futura Std Book" panose="020B0502020204020303" pitchFamily="34" charset="0"/>
                <a:cs typeface="Futura Medium" panose="020B0602020204020303"/>
              </a:rPr>
              <a:t>6</a:t>
            </a:r>
            <a:r>
              <a:rPr kumimoji="1" lang="ja-JP" altLang="en-US" sz="1200" b="1" dirty="0">
                <a:solidFill>
                  <a:schemeClr val="bg1"/>
                </a:solidFill>
                <a:latin typeface="+mn-ea"/>
                <a:cs typeface="Futura Medium" panose="020B0602020204020303"/>
              </a:rPr>
              <a:t>月</a:t>
            </a:r>
          </a:p>
        </p:txBody>
      </p:sp>
      <p:sp>
        <p:nvSpPr>
          <p:cNvPr id="11" name="テキスト ボックス 10">
            <a:extLst>
              <a:ext uri="{FF2B5EF4-FFF2-40B4-BE49-F238E27FC236}">
                <a16:creationId xmlns:a16="http://schemas.microsoft.com/office/drawing/2014/main" id="{2C2274B8-2367-BB4D-96DF-02293B1AF753}"/>
              </a:ext>
            </a:extLst>
          </p:cNvPr>
          <p:cNvSpPr txBox="1"/>
          <p:nvPr/>
        </p:nvSpPr>
        <p:spPr>
          <a:xfrm>
            <a:off x="408804" y="1461028"/>
            <a:ext cx="755335" cy="400110"/>
          </a:xfrm>
          <a:prstGeom prst="rect">
            <a:avLst/>
          </a:prstGeom>
          <a:noFill/>
        </p:spPr>
        <p:txBody>
          <a:bodyPr wrap="none" rtlCol="0">
            <a:spAutoFit/>
          </a:bodyPr>
          <a:lstStyle/>
          <a:p>
            <a:r>
              <a:rPr kumimoji="1" lang="en-US" altLang="ja-JP" sz="2000" dirty="0">
                <a:latin typeface="Futura Medium" panose="020B0602020204020303" pitchFamily="34" charset="-79"/>
                <a:cs typeface="Futura Medium" panose="020B0602020204020303" pitchFamily="34" charset="-79"/>
              </a:rPr>
              <a:t>2022</a:t>
            </a:r>
            <a:endParaRPr kumimoji="1" lang="ja-JP" altLang="en-US" sz="2000" dirty="0">
              <a:latin typeface="Futura Medium" panose="020B0602020204020303" pitchFamily="34" charset="-79"/>
              <a:cs typeface="Futura Medium" panose="020B0602020204020303" pitchFamily="34" charset="-79"/>
            </a:endParaRPr>
          </a:p>
        </p:txBody>
      </p:sp>
      <p:sp>
        <p:nvSpPr>
          <p:cNvPr id="20" name="テキスト ボックス 19">
            <a:extLst>
              <a:ext uri="{FF2B5EF4-FFF2-40B4-BE49-F238E27FC236}">
                <a16:creationId xmlns:a16="http://schemas.microsoft.com/office/drawing/2014/main" id="{685E5F12-B5FB-2841-8F3F-9FA70F3883B4}"/>
              </a:ext>
            </a:extLst>
          </p:cNvPr>
          <p:cNvSpPr txBox="1"/>
          <p:nvPr/>
        </p:nvSpPr>
        <p:spPr>
          <a:xfrm>
            <a:off x="6494874" y="1815659"/>
            <a:ext cx="1338828" cy="369332"/>
          </a:xfrm>
          <a:prstGeom prst="rect">
            <a:avLst/>
          </a:prstGeom>
          <a:noFill/>
        </p:spPr>
        <p:txBody>
          <a:bodyPr wrap="none" rtlCol="0">
            <a:spAutoFit/>
          </a:bodyPr>
          <a:lstStyle/>
          <a:p>
            <a:r>
              <a:rPr kumimoji="1" lang="ja-JP" altLang="en-US" b="1">
                <a:solidFill>
                  <a:schemeClr val="bg1"/>
                </a:solidFill>
              </a:rPr>
              <a:t>マッチング</a:t>
            </a:r>
          </a:p>
        </p:txBody>
      </p:sp>
      <p:sp>
        <p:nvSpPr>
          <p:cNvPr id="48" name="テキスト ボックス 47">
            <a:extLst>
              <a:ext uri="{FF2B5EF4-FFF2-40B4-BE49-F238E27FC236}">
                <a16:creationId xmlns:a16="http://schemas.microsoft.com/office/drawing/2014/main" id="{BB338662-4F6E-8640-8FB3-0039FA322062}"/>
              </a:ext>
            </a:extLst>
          </p:cNvPr>
          <p:cNvSpPr txBox="1"/>
          <p:nvPr/>
        </p:nvSpPr>
        <p:spPr>
          <a:xfrm>
            <a:off x="6480262" y="2748707"/>
            <a:ext cx="1338828" cy="369332"/>
          </a:xfrm>
          <a:prstGeom prst="rect">
            <a:avLst/>
          </a:prstGeom>
          <a:noFill/>
        </p:spPr>
        <p:txBody>
          <a:bodyPr wrap="none" rtlCol="0">
            <a:spAutoFit/>
          </a:bodyPr>
          <a:lstStyle/>
          <a:p>
            <a:r>
              <a:rPr kumimoji="1" lang="ja-JP" altLang="en-US" b="1">
                <a:solidFill>
                  <a:schemeClr val="bg1"/>
                </a:solidFill>
              </a:rPr>
              <a:t>派遣先決定</a:t>
            </a:r>
          </a:p>
        </p:txBody>
      </p:sp>
      <p:sp>
        <p:nvSpPr>
          <p:cNvPr id="49" name="三角形 48">
            <a:extLst>
              <a:ext uri="{FF2B5EF4-FFF2-40B4-BE49-F238E27FC236}">
                <a16:creationId xmlns:a16="http://schemas.microsoft.com/office/drawing/2014/main" id="{226215A4-C69C-C548-B08D-A244BDC49438}"/>
              </a:ext>
            </a:extLst>
          </p:cNvPr>
          <p:cNvSpPr/>
          <p:nvPr/>
        </p:nvSpPr>
        <p:spPr>
          <a:xfrm rot="10800000">
            <a:off x="7060928" y="2363030"/>
            <a:ext cx="177496" cy="161969"/>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1" name="テキスト ボックス 60">
            <a:extLst>
              <a:ext uri="{FF2B5EF4-FFF2-40B4-BE49-F238E27FC236}">
                <a16:creationId xmlns:a16="http://schemas.microsoft.com/office/drawing/2014/main" id="{FCFABD5A-AF1D-B048-AC9A-CC6BD85B2D2E}"/>
              </a:ext>
            </a:extLst>
          </p:cNvPr>
          <p:cNvSpPr txBox="1"/>
          <p:nvPr/>
        </p:nvSpPr>
        <p:spPr>
          <a:xfrm>
            <a:off x="4554713" y="1461028"/>
            <a:ext cx="755335" cy="400110"/>
          </a:xfrm>
          <a:prstGeom prst="rect">
            <a:avLst/>
          </a:prstGeom>
          <a:noFill/>
        </p:spPr>
        <p:txBody>
          <a:bodyPr wrap="none" rtlCol="0">
            <a:spAutoFit/>
          </a:bodyPr>
          <a:lstStyle/>
          <a:p>
            <a:r>
              <a:rPr kumimoji="1" lang="en-US" altLang="ja-JP" sz="2000" dirty="0">
                <a:latin typeface="Futura Medium" panose="020B0602020204020303" pitchFamily="34" charset="-79"/>
                <a:cs typeface="Futura Medium" panose="020B0602020204020303" pitchFamily="34" charset="-79"/>
              </a:rPr>
              <a:t>2023</a:t>
            </a:r>
            <a:endParaRPr kumimoji="1" lang="ja-JP" altLang="en-US" sz="2000" dirty="0">
              <a:latin typeface="Futura Medium" panose="020B0602020204020303" pitchFamily="34" charset="-79"/>
              <a:cs typeface="Futura Medium" panose="020B0602020204020303" pitchFamily="34" charset="-79"/>
            </a:endParaRPr>
          </a:p>
        </p:txBody>
      </p:sp>
      <p:sp>
        <p:nvSpPr>
          <p:cNvPr id="63" name="タイトル 2">
            <a:extLst>
              <a:ext uri="{FF2B5EF4-FFF2-40B4-BE49-F238E27FC236}">
                <a16:creationId xmlns:a16="http://schemas.microsoft.com/office/drawing/2014/main" id="{7F3CFBAD-826B-C647-A0D1-284850E726B0}"/>
              </a:ext>
            </a:extLst>
          </p:cNvPr>
          <p:cNvSpPr>
            <a:spLocks noGrp="1"/>
          </p:cNvSpPr>
          <p:nvPr>
            <p:ph type="title"/>
          </p:nvPr>
        </p:nvSpPr>
        <p:spPr/>
        <p:txBody>
          <a:bodyPr/>
          <a:lstStyle/>
          <a:p>
            <a:r>
              <a:rPr lang="ja-JP" altLang="en-US" dirty="0"/>
              <a:t>応募から研修までの流れ</a:t>
            </a:r>
            <a:endParaRPr kumimoji="1" lang="ja-JP" altLang="en-US" dirty="0"/>
          </a:p>
        </p:txBody>
      </p:sp>
      <p:sp>
        <p:nvSpPr>
          <p:cNvPr id="41" name="正方形/長方形 40">
            <a:extLst>
              <a:ext uri="{FF2B5EF4-FFF2-40B4-BE49-F238E27FC236}">
                <a16:creationId xmlns:a16="http://schemas.microsoft.com/office/drawing/2014/main" id="{6C5FA939-4F80-A549-AE3E-6AA328605739}"/>
              </a:ext>
            </a:extLst>
          </p:cNvPr>
          <p:cNvSpPr/>
          <p:nvPr/>
        </p:nvSpPr>
        <p:spPr>
          <a:xfrm>
            <a:off x="6133590" y="1472530"/>
            <a:ext cx="1967165" cy="3185128"/>
          </a:xfrm>
          <a:prstGeom prst="rect">
            <a:avLst/>
          </a:prstGeom>
          <a:solidFill>
            <a:schemeClr val="bg1">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9" name="正方形/長方形 38">
            <a:extLst>
              <a:ext uri="{FF2B5EF4-FFF2-40B4-BE49-F238E27FC236}">
                <a16:creationId xmlns:a16="http://schemas.microsoft.com/office/drawing/2014/main" id="{C03A5120-4C48-BF4B-AEBA-8559947CC2FF}"/>
              </a:ext>
            </a:extLst>
          </p:cNvPr>
          <p:cNvSpPr/>
          <p:nvPr/>
        </p:nvSpPr>
        <p:spPr>
          <a:xfrm>
            <a:off x="2083778" y="1461028"/>
            <a:ext cx="1983575" cy="4507877"/>
          </a:xfrm>
          <a:prstGeom prst="rect">
            <a:avLst/>
          </a:prstGeom>
          <a:solidFill>
            <a:schemeClr val="bg1">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3735658769"/>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F5703EAE-6F21-4879-92F0-A2EF6440CE14}" type="slidenum">
              <a:rPr lang="ja-JP" altLang="en-US" smtClean="0"/>
              <a:pPr/>
              <a:t>32</a:t>
            </a:fld>
            <a:endParaRPr lang="ja-JP" altLang="en-US"/>
          </a:p>
        </p:txBody>
      </p:sp>
      <p:sp>
        <p:nvSpPr>
          <p:cNvPr id="3" name="タイトル 2"/>
          <p:cNvSpPr>
            <a:spLocks noGrp="1"/>
          </p:cNvSpPr>
          <p:nvPr>
            <p:ph type="title"/>
          </p:nvPr>
        </p:nvSpPr>
        <p:spPr/>
        <p:txBody>
          <a:bodyPr/>
          <a:lstStyle/>
          <a:p>
            <a:r>
              <a:rPr lang="ja-JP" altLang="en-US" dirty="0"/>
              <a:t>お問い合わせ</a:t>
            </a:r>
            <a:endParaRPr kumimoji="1" lang="ja-JP" altLang="en-US" dirty="0"/>
          </a:p>
        </p:txBody>
      </p:sp>
      <p:sp>
        <p:nvSpPr>
          <p:cNvPr id="5" name="テキスト ボックス 4"/>
          <p:cNvSpPr txBox="1"/>
          <p:nvPr/>
        </p:nvSpPr>
        <p:spPr>
          <a:xfrm>
            <a:off x="3982482" y="1761383"/>
            <a:ext cx="3515122" cy="461665"/>
          </a:xfrm>
          <a:prstGeom prst="rect">
            <a:avLst/>
          </a:prstGeom>
          <a:noFill/>
        </p:spPr>
        <p:txBody>
          <a:bodyPr wrap="square" rtlCol="0">
            <a:spAutoFit/>
          </a:bodyPr>
          <a:lstStyle/>
          <a:p>
            <a:r>
              <a:rPr lang="en-US" altLang="ja-JP" sz="2400" dirty="0" err="1">
                <a:latin typeface="Futura Medium" panose="020B0602020204020303" pitchFamily="34" charset="-79"/>
                <a:ea typeface="Helvetica" charset="0"/>
                <a:cs typeface="Futura Medium" panose="020B0602020204020303" pitchFamily="34" charset="-79"/>
              </a:rPr>
              <a:t>www.iaeste.or.jp</a:t>
            </a:r>
            <a:endParaRPr kumimoji="1" lang="ja-JP" altLang="en-US" sz="2400" dirty="0">
              <a:latin typeface="Futura Medium" panose="020B0602020204020303" pitchFamily="34" charset="-79"/>
              <a:ea typeface="Helvetica" charset="0"/>
              <a:cs typeface="Futura Medium" panose="020B0602020204020303" pitchFamily="34" charset="-79"/>
            </a:endParaRPr>
          </a:p>
        </p:txBody>
      </p:sp>
      <p:sp>
        <p:nvSpPr>
          <p:cNvPr id="6" name="テキスト ボックス 5"/>
          <p:cNvSpPr txBox="1"/>
          <p:nvPr/>
        </p:nvSpPr>
        <p:spPr>
          <a:xfrm>
            <a:off x="3982482" y="3225570"/>
            <a:ext cx="4174728" cy="461665"/>
          </a:xfrm>
          <a:prstGeom prst="rect">
            <a:avLst/>
          </a:prstGeom>
          <a:noFill/>
        </p:spPr>
        <p:txBody>
          <a:bodyPr wrap="square" rtlCol="0">
            <a:spAutoFit/>
          </a:bodyPr>
          <a:lstStyle/>
          <a:p>
            <a:r>
              <a:rPr lang="en-US" altLang="ja-JP" sz="2400" dirty="0" err="1">
                <a:latin typeface="Futura Medium" panose="020B0602020204020303" pitchFamily="34" charset="-79"/>
                <a:ea typeface="Helvetica" charset="0"/>
                <a:cs typeface="Futura Medium" panose="020B0602020204020303" pitchFamily="34" charset="-79"/>
              </a:rPr>
              <a:t>office@iaeste.or.jp</a:t>
            </a:r>
            <a:endParaRPr kumimoji="1" lang="ja-JP" altLang="en-US" sz="2400" dirty="0">
              <a:latin typeface="Futura Medium" panose="020B0602020204020303" pitchFamily="34" charset="-79"/>
              <a:ea typeface="Helvetica" charset="0"/>
              <a:cs typeface="Futura Medium" panose="020B0602020204020303" pitchFamily="34" charset="-79"/>
            </a:endParaRPr>
          </a:p>
        </p:txBody>
      </p:sp>
      <p:sp>
        <p:nvSpPr>
          <p:cNvPr id="7" name="テキスト ボックス 6"/>
          <p:cNvSpPr txBox="1"/>
          <p:nvPr/>
        </p:nvSpPr>
        <p:spPr>
          <a:xfrm>
            <a:off x="3982482" y="4774532"/>
            <a:ext cx="4152120" cy="461665"/>
          </a:xfrm>
          <a:prstGeom prst="rect">
            <a:avLst/>
          </a:prstGeom>
          <a:noFill/>
        </p:spPr>
        <p:txBody>
          <a:bodyPr wrap="square" rtlCol="0">
            <a:spAutoFit/>
          </a:bodyPr>
          <a:lstStyle/>
          <a:p>
            <a:r>
              <a:rPr lang="en-US" altLang="ja-JP" sz="2400" dirty="0">
                <a:latin typeface="Futura Medium" panose="020B0602020204020303" pitchFamily="34" charset="-79"/>
                <a:ea typeface="Helvetica" charset="0"/>
                <a:cs typeface="Futura Medium" panose="020B0602020204020303" pitchFamily="34" charset="-79"/>
              </a:rPr>
              <a:t>@</a:t>
            </a:r>
            <a:r>
              <a:rPr lang="en-US" altLang="ja-JP" sz="2400" dirty="0" err="1">
                <a:latin typeface="Futura Medium" panose="020B0602020204020303" pitchFamily="34" charset="-79"/>
                <a:ea typeface="Helvetica" charset="0"/>
                <a:cs typeface="Futura Medium" panose="020B0602020204020303" pitchFamily="34" charset="-79"/>
              </a:rPr>
              <a:t>iaeste.japan</a:t>
            </a:r>
            <a:endParaRPr kumimoji="1" lang="ja-JP" altLang="en-US" sz="2400" dirty="0">
              <a:latin typeface="Futura Medium" panose="020B0602020204020303" pitchFamily="34" charset="-79"/>
              <a:ea typeface="Helvetica" charset="0"/>
              <a:cs typeface="Futura Medium" panose="020B0602020204020303" pitchFamily="34" charset="-79"/>
            </a:endParaRPr>
          </a:p>
        </p:txBody>
      </p:sp>
      <p:grpSp>
        <p:nvGrpSpPr>
          <p:cNvPr id="10" name="図形グループ 9"/>
          <p:cNvGrpSpPr/>
          <p:nvPr/>
        </p:nvGrpSpPr>
        <p:grpSpPr>
          <a:xfrm>
            <a:off x="4069904" y="2289588"/>
            <a:ext cx="2785804" cy="274487"/>
            <a:chOff x="3619673" y="2381012"/>
            <a:chExt cx="2785804" cy="274487"/>
          </a:xfrm>
        </p:grpSpPr>
        <p:sp>
          <p:nvSpPr>
            <p:cNvPr id="4" name="正方形/長方形 3"/>
            <p:cNvSpPr/>
            <p:nvPr/>
          </p:nvSpPr>
          <p:spPr>
            <a:xfrm>
              <a:off x="3619673" y="2381012"/>
              <a:ext cx="2299682" cy="272955"/>
            </a:xfrm>
            <a:prstGeom prst="rect">
              <a:avLst/>
            </a:prstGeom>
            <a:solidFill>
              <a:schemeClr val="bg1"/>
            </a:solidFill>
            <a:ln>
              <a:solidFill>
                <a:srgbClr val="2498DA"/>
              </a:solidFill>
            </a:ln>
          </p:spPr>
          <p:style>
            <a:lnRef idx="2">
              <a:schemeClr val="accent1">
                <a:shade val="50000"/>
              </a:schemeClr>
            </a:lnRef>
            <a:fillRef idx="1">
              <a:schemeClr val="accent1"/>
            </a:fillRef>
            <a:effectRef idx="0">
              <a:schemeClr val="accent1"/>
            </a:effectRef>
            <a:fontRef idx="minor">
              <a:schemeClr val="lt1"/>
            </a:fontRef>
          </p:style>
          <p:txBody>
            <a:bodyPr tIns="36000" bIns="36000" rtlCol="0" anchor="ctr"/>
            <a:lstStyle/>
            <a:p>
              <a:r>
                <a:rPr lang="ja-JP" altLang="en-US" sz="1400" b="1" dirty="0">
                  <a:solidFill>
                    <a:schemeClr val="tx1"/>
                  </a:solidFill>
                  <a:latin typeface="+mn-ea"/>
                  <a:cs typeface="Hiragino Kaku Gothic ProN W6" charset="-128"/>
                </a:rPr>
                <a:t>イアエステ</a:t>
              </a:r>
              <a:endParaRPr kumimoji="1" lang="ja-JP" altLang="en-US" sz="1400" b="1" dirty="0">
                <a:solidFill>
                  <a:schemeClr val="tx1"/>
                </a:solidFill>
                <a:latin typeface="+mn-ea"/>
                <a:cs typeface="Hiragino Kaku Gothic ProN W6" charset="-128"/>
              </a:endParaRPr>
            </a:p>
          </p:txBody>
        </p:sp>
        <p:sp>
          <p:nvSpPr>
            <p:cNvPr id="8" name="正方形/長方形 7"/>
            <p:cNvSpPr/>
            <p:nvPr/>
          </p:nvSpPr>
          <p:spPr>
            <a:xfrm>
              <a:off x="5919355" y="2382544"/>
              <a:ext cx="486122" cy="272955"/>
            </a:xfrm>
            <a:prstGeom prst="rect">
              <a:avLst/>
            </a:prstGeom>
            <a:solidFill>
              <a:srgbClr val="2498DA"/>
            </a:solidFill>
            <a:ln>
              <a:solidFill>
                <a:srgbClr val="2498DA"/>
              </a:solidFill>
            </a:ln>
          </p:spPr>
          <p:style>
            <a:lnRef idx="2">
              <a:schemeClr val="accent1">
                <a:shade val="50000"/>
              </a:schemeClr>
            </a:lnRef>
            <a:fillRef idx="1">
              <a:schemeClr val="accent1"/>
            </a:fillRef>
            <a:effectRef idx="0">
              <a:schemeClr val="accent1"/>
            </a:effectRef>
            <a:fontRef idx="minor">
              <a:schemeClr val="lt1"/>
            </a:fontRef>
          </p:style>
          <p:txBody>
            <a:bodyPr tIns="36000" rtlCol="0" anchor="ctr"/>
            <a:lstStyle/>
            <a:p>
              <a:pPr algn="ctr"/>
              <a:r>
                <a:rPr kumimoji="1" lang="ja-JP" altLang="en-US" sz="1000">
                  <a:latin typeface="Hiragino Kaku Gothic ProN W3" charset="-128"/>
                  <a:ea typeface="Hiragino Kaku Gothic ProN W3" charset="-128"/>
                  <a:cs typeface="Hiragino Kaku Gothic ProN W3" charset="-128"/>
                </a:rPr>
                <a:t>検 索</a:t>
              </a:r>
              <a:endParaRPr kumimoji="1" lang="ja-JP" altLang="en-US" sz="1000" dirty="0">
                <a:latin typeface="Hiragino Kaku Gothic ProN W3" charset="-128"/>
                <a:ea typeface="Hiragino Kaku Gothic ProN W3" charset="-128"/>
                <a:cs typeface="Hiragino Kaku Gothic ProN W3" charset="-128"/>
              </a:endParaRPr>
            </a:p>
          </p:txBody>
        </p:sp>
      </p:grpSp>
      <p:sp>
        <p:nvSpPr>
          <p:cNvPr id="9" name="テキスト ボックス 8"/>
          <p:cNvSpPr txBox="1"/>
          <p:nvPr/>
        </p:nvSpPr>
        <p:spPr>
          <a:xfrm>
            <a:off x="3982482" y="3659340"/>
            <a:ext cx="3740727" cy="307777"/>
          </a:xfrm>
          <a:prstGeom prst="rect">
            <a:avLst/>
          </a:prstGeom>
          <a:noFill/>
        </p:spPr>
        <p:txBody>
          <a:bodyPr wrap="square" rtlCol="0">
            <a:spAutoFit/>
          </a:bodyPr>
          <a:lstStyle/>
          <a:p>
            <a:r>
              <a:rPr kumimoji="1" lang="ja-JP" altLang="en-US" sz="1400" dirty="0">
                <a:latin typeface="+mn-ea"/>
                <a:cs typeface="Hiragino Kaku Gothic ProN W3" charset="-128"/>
              </a:rPr>
              <a:t>電話によるお問い合わせはできません。</a:t>
            </a:r>
          </a:p>
        </p:txBody>
      </p:sp>
      <p:sp>
        <p:nvSpPr>
          <p:cNvPr id="12" name="テキスト ボックス 11"/>
          <p:cNvSpPr txBox="1"/>
          <p:nvPr/>
        </p:nvSpPr>
        <p:spPr>
          <a:xfrm>
            <a:off x="1053812" y="2989548"/>
            <a:ext cx="2819370" cy="1200329"/>
          </a:xfrm>
          <a:prstGeom prst="rect">
            <a:avLst/>
          </a:prstGeom>
          <a:noFill/>
        </p:spPr>
        <p:txBody>
          <a:bodyPr wrap="square" rtlCol="0">
            <a:spAutoFit/>
          </a:bodyPr>
          <a:lstStyle/>
          <a:p>
            <a:pPr algn="r"/>
            <a:r>
              <a:rPr lang="en-US" altLang="ja-JP" sz="7200" b="1" dirty="0">
                <a:gradFill>
                  <a:gsLst>
                    <a:gs pos="100000">
                      <a:srgbClr val="3EB4A8"/>
                    </a:gs>
                    <a:gs pos="0">
                      <a:srgbClr val="185FAE"/>
                    </a:gs>
                    <a:gs pos="52000">
                      <a:srgbClr val="2498DA"/>
                    </a:gs>
                  </a:gsLst>
                  <a:lin ang="2700000" scaled="1"/>
                </a:gradFill>
                <a:latin typeface="Futura Medium" panose="020B0602020204020303" pitchFamily="34" charset="-79"/>
                <a:ea typeface="Helvetica" charset="0"/>
                <a:cs typeface="Futura Medium" panose="020B0602020204020303" pitchFamily="34" charset="-79"/>
              </a:rPr>
              <a:t>MAIL</a:t>
            </a:r>
            <a:endParaRPr kumimoji="1" lang="ja-JP" altLang="en-US" sz="7200" b="1" dirty="0">
              <a:gradFill>
                <a:gsLst>
                  <a:gs pos="100000">
                    <a:srgbClr val="3EB4A8"/>
                  </a:gs>
                  <a:gs pos="0">
                    <a:srgbClr val="185FAE"/>
                  </a:gs>
                  <a:gs pos="52000">
                    <a:srgbClr val="2498DA"/>
                  </a:gs>
                </a:gsLst>
                <a:lin ang="2700000" scaled="1"/>
              </a:gradFill>
              <a:latin typeface="Futura Medium" panose="020B0602020204020303" pitchFamily="34" charset="-79"/>
              <a:ea typeface="Helvetica" charset="0"/>
              <a:cs typeface="Futura Medium" panose="020B0602020204020303" pitchFamily="34" charset="-79"/>
            </a:endParaRPr>
          </a:p>
        </p:txBody>
      </p:sp>
      <p:sp>
        <p:nvSpPr>
          <p:cNvPr id="13" name="テキスト ボックス 12"/>
          <p:cNvSpPr txBox="1"/>
          <p:nvPr/>
        </p:nvSpPr>
        <p:spPr>
          <a:xfrm>
            <a:off x="1479382" y="4405201"/>
            <a:ext cx="2393800" cy="1200329"/>
          </a:xfrm>
          <a:prstGeom prst="rect">
            <a:avLst/>
          </a:prstGeom>
          <a:noFill/>
        </p:spPr>
        <p:txBody>
          <a:bodyPr wrap="square" rtlCol="0">
            <a:spAutoFit/>
          </a:bodyPr>
          <a:lstStyle/>
          <a:p>
            <a:pPr algn="r"/>
            <a:r>
              <a:rPr lang="en-US" altLang="ja-JP" sz="7200" b="1" dirty="0">
                <a:gradFill>
                  <a:gsLst>
                    <a:gs pos="100000">
                      <a:srgbClr val="3EB4A8"/>
                    </a:gs>
                    <a:gs pos="0">
                      <a:srgbClr val="185FAE"/>
                    </a:gs>
                    <a:gs pos="52000">
                      <a:srgbClr val="2498DA"/>
                    </a:gs>
                  </a:gsLst>
                  <a:lin ang="2700000" scaled="1"/>
                </a:gradFill>
                <a:latin typeface="Futura Medium" panose="020B0602020204020303" pitchFamily="34" charset="-79"/>
                <a:ea typeface="Helvetica" charset="0"/>
                <a:cs typeface="Futura Medium" panose="020B0602020204020303" pitchFamily="34" charset="-79"/>
              </a:rPr>
              <a:t>FB</a:t>
            </a:r>
            <a:endParaRPr kumimoji="1" lang="ja-JP" altLang="en-US" sz="7200" b="1" dirty="0">
              <a:gradFill>
                <a:gsLst>
                  <a:gs pos="100000">
                    <a:srgbClr val="3EB4A8"/>
                  </a:gs>
                  <a:gs pos="0">
                    <a:srgbClr val="185FAE"/>
                  </a:gs>
                  <a:gs pos="52000">
                    <a:srgbClr val="2498DA"/>
                  </a:gs>
                </a:gsLst>
                <a:lin ang="2700000" scaled="1"/>
              </a:gradFill>
              <a:latin typeface="Futura Medium" panose="020B0602020204020303" pitchFamily="34" charset="-79"/>
              <a:ea typeface="Helvetica" charset="0"/>
              <a:cs typeface="Futura Medium" panose="020B0602020204020303" pitchFamily="34" charset="-79"/>
            </a:endParaRPr>
          </a:p>
        </p:txBody>
      </p:sp>
      <p:sp>
        <p:nvSpPr>
          <p:cNvPr id="14" name="テキスト ボックス 13"/>
          <p:cNvSpPr txBox="1"/>
          <p:nvPr/>
        </p:nvSpPr>
        <p:spPr>
          <a:xfrm>
            <a:off x="1881274" y="1623396"/>
            <a:ext cx="1991908" cy="1200329"/>
          </a:xfrm>
          <a:prstGeom prst="rect">
            <a:avLst/>
          </a:prstGeom>
          <a:noFill/>
        </p:spPr>
        <p:txBody>
          <a:bodyPr wrap="square" rtlCol="0">
            <a:spAutoFit/>
          </a:bodyPr>
          <a:lstStyle/>
          <a:p>
            <a:pPr algn="r"/>
            <a:r>
              <a:rPr lang="en-US" altLang="ja-JP" sz="7200" b="1" dirty="0">
                <a:gradFill flip="none" rotWithShape="1">
                  <a:gsLst>
                    <a:gs pos="100000">
                      <a:srgbClr val="3EB4A8"/>
                    </a:gs>
                    <a:gs pos="0">
                      <a:srgbClr val="185FAE"/>
                    </a:gs>
                    <a:gs pos="52000">
                      <a:srgbClr val="2498DA"/>
                    </a:gs>
                  </a:gsLst>
                  <a:lin ang="2700000" scaled="1"/>
                  <a:tileRect/>
                </a:gradFill>
                <a:latin typeface="Futura Medium" panose="020B0602020204020303" pitchFamily="34" charset="-79"/>
                <a:ea typeface="Helvetica" charset="0"/>
                <a:cs typeface="Futura Medium" panose="020B0602020204020303" pitchFamily="34" charset="-79"/>
              </a:rPr>
              <a:t>HP</a:t>
            </a:r>
            <a:endParaRPr kumimoji="1" lang="ja-JP" altLang="en-US" sz="7200" b="1" dirty="0">
              <a:gradFill flip="none" rotWithShape="1">
                <a:gsLst>
                  <a:gs pos="100000">
                    <a:srgbClr val="3EB4A8"/>
                  </a:gs>
                  <a:gs pos="0">
                    <a:srgbClr val="185FAE"/>
                  </a:gs>
                  <a:gs pos="52000">
                    <a:srgbClr val="2498DA"/>
                  </a:gs>
                </a:gsLst>
                <a:lin ang="2700000" scaled="1"/>
                <a:tileRect/>
              </a:gradFill>
              <a:latin typeface="Futura Medium" panose="020B0602020204020303" pitchFamily="34" charset="-79"/>
              <a:ea typeface="Helvetica" charset="0"/>
              <a:cs typeface="Futura Medium" panose="020B0602020204020303" pitchFamily="34" charset="-79"/>
            </a:endParaRPr>
          </a:p>
        </p:txBody>
      </p:sp>
    </p:spTree>
    <p:extLst>
      <p:ext uri="{BB962C8B-B14F-4D97-AF65-F5344CB8AC3E}">
        <p14:creationId xmlns:p14="http://schemas.microsoft.com/office/powerpoint/2010/main" val="9172001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図 11">
            <a:extLst>
              <a:ext uri="{FF2B5EF4-FFF2-40B4-BE49-F238E27FC236}">
                <a16:creationId xmlns:a16="http://schemas.microsoft.com/office/drawing/2014/main" id="{1DB2ECA8-C497-3C45-BCA7-57EDE810A59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0303" y="2588220"/>
            <a:ext cx="2844000" cy="2844000"/>
          </a:xfrm>
          <a:prstGeom prst="rect">
            <a:avLst/>
          </a:prstGeom>
        </p:spPr>
      </p:pic>
      <p:pic>
        <p:nvPicPr>
          <p:cNvPr id="9" name="図 8">
            <a:extLst>
              <a:ext uri="{FF2B5EF4-FFF2-40B4-BE49-F238E27FC236}">
                <a16:creationId xmlns:a16="http://schemas.microsoft.com/office/drawing/2014/main" id="{59535E49-0B38-C441-9D26-00A282BB6A4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59697" y="2591824"/>
            <a:ext cx="2844000" cy="2844000"/>
          </a:xfrm>
          <a:prstGeom prst="rect">
            <a:avLst/>
          </a:prstGeom>
        </p:spPr>
      </p:pic>
      <p:sp>
        <p:nvSpPr>
          <p:cNvPr id="2" name="スライド番号プレースホルダー 1">
            <a:extLst>
              <a:ext uri="{FF2B5EF4-FFF2-40B4-BE49-F238E27FC236}">
                <a16:creationId xmlns:a16="http://schemas.microsoft.com/office/drawing/2014/main" id="{D2B07395-AE6E-424E-82DD-BA688C58D79D}"/>
              </a:ext>
            </a:extLst>
          </p:cNvPr>
          <p:cNvSpPr>
            <a:spLocks noGrp="1"/>
          </p:cNvSpPr>
          <p:nvPr>
            <p:ph type="sldNum" sz="quarter" idx="12"/>
          </p:nvPr>
        </p:nvSpPr>
        <p:spPr/>
        <p:txBody>
          <a:bodyPr/>
          <a:lstStyle/>
          <a:p>
            <a:fld id="{F5703EAE-6F21-4879-92F0-A2EF6440CE14}" type="slidenum">
              <a:rPr lang="ja-JP" altLang="en-US" smtClean="0"/>
              <a:pPr/>
              <a:t>33</a:t>
            </a:fld>
            <a:endParaRPr lang="ja-JP" altLang="en-US"/>
          </a:p>
        </p:txBody>
      </p:sp>
      <p:sp>
        <p:nvSpPr>
          <p:cNvPr id="3" name="タイトル 2">
            <a:extLst>
              <a:ext uri="{FF2B5EF4-FFF2-40B4-BE49-F238E27FC236}">
                <a16:creationId xmlns:a16="http://schemas.microsoft.com/office/drawing/2014/main" id="{256D78BE-8633-5049-AFA0-23AA8C1C8C44}"/>
              </a:ext>
            </a:extLst>
          </p:cNvPr>
          <p:cNvSpPr>
            <a:spLocks noGrp="1"/>
          </p:cNvSpPr>
          <p:nvPr>
            <p:ph type="title"/>
          </p:nvPr>
        </p:nvSpPr>
        <p:spPr/>
        <p:txBody>
          <a:bodyPr/>
          <a:lstStyle/>
          <a:p>
            <a:r>
              <a:rPr kumimoji="1" lang="en-US" altLang="ja-JP" b="0" dirty="0">
                <a:latin typeface="Futura Medium" panose="020B0602020204020303" pitchFamily="34" charset="-79"/>
                <a:cs typeface="Futura Medium" panose="020B0602020204020303" pitchFamily="34" charset="-79"/>
              </a:rPr>
              <a:t>SNS</a:t>
            </a:r>
            <a:endParaRPr kumimoji="1" lang="ja-JP" altLang="en-US" b="0">
              <a:latin typeface="Futura Medium" panose="020B0602020204020303" pitchFamily="34" charset="-79"/>
              <a:cs typeface="Futura Medium" panose="020B0602020204020303" pitchFamily="34" charset="-79"/>
            </a:endParaRPr>
          </a:p>
        </p:txBody>
      </p:sp>
      <p:sp>
        <p:nvSpPr>
          <p:cNvPr id="4" name="テキスト ボックス 3">
            <a:extLst>
              <a:ext uri="{FF2B5EF4-FFF2-40B4-BE49-F238E27FC236}">
                <a16:creationId xmlns:a16="http://schemas.microsoft.com/office/drawing/2014/main" id="{9F31DA4A-D8FF-7341-8F17-65EB2E6D540A}"/>
              </a:ext>
            </a:extLst>
          </p:cNvPr>
          <p:cNvSpPr txBox="1"/>
          <p:nvPr/>
        </p:nvSpPr>
        <p:spPr>
          <a:xfrm>
            <a:off x="2171343" y="1131472"/>
            <a:ext cx="4801314" cy="369332"/>
          </a:xfrm>
          <a:prstGeom prst="rect">
            <a:avLst/>
          </a:prstGeom>
          <a:noFill/>
        </p:spPr>
        <p:txBody>
          <a:bodyPr wrap="none" rtlCol="0">
            <a:spAutoFit/>
          </a:bodyPr>
          <a:lstStyle/>
          <a:p>
            <a:pPr algn="ctr"/>
            <a:r>
              <a:rPr kumimoji="1" lang="ja-JP" altLang="en-US" b="1" dirty="0"/>
              <a:t>ぜひフォローしていただければ嬉しいです！</a:t>
            </a:r>
          </a:p>
        </p:txBody>
      </p:sp>
      <p:sp>
        <p:nvSpPr>
          <p:cNvPr id="5" name="テキスト ボックス 4">
            <a:extLst>
              <a:ext uri="{FF2B5EF4-FFF2-40B4-BE49-F238E27FC236}">
                <a16:creationId xmlns:a16="http://schemas.microsoft.com/office/drawing/2014/main" id="{8B5873DA-4C84-2E4F-9FFC-A4ABA4ED03C8}"/>
              </a:ext>
            </a:extLst>
          </p:cNvPr>
          <p:cNvSpPr txBox="1"/>
          <p:nvPr/>
        </p:nvSpPr>
        <p:spPr>
          <a:xfrm>
            <a:off x="-374806" y="1903857"/>
            <a:ext cx="3874218" cy="707886"/>
          </a:xfrm>
          <a:prstGeom prst="rect">
            <a:avLst/>
          </a:prstGeom>
          <a:noFill/>
        </p:spPr>
        <p:txBody>
          <a:bodyPr wrap="square" rtlCol="0">
            <a:spAutoFit/>
          </a:bodyPr>
          <a:lstStyle/>
          <a:p>
            <a:pPr algn="ctr"/>
            <a:r>
              <a:rPr lang="en-US" altLang="ja-JP" sz="4000" b="1" dirty="0">
                <a:gradFill>
                  <a:gsLst>
                    <a:gs pos="100000">
                      <a:srgbClr val="3EB4A8"/>
                    </a:gs>
                    <a:gs pos="0">
                      <a:srgbClr val="185FAE"/>
                    </a:gs>
                    <a:gs pos="52000">
                      <a:srgbClr val="2498DA"/>
                    </a:gs>
                  </a:gsLst>
                  <a:lin ang="2700000" scaled="1"/>
                </a:gradFill>
                <a:latin typeface="Futura Medium" panose="020B0602020204020303" pitchFamily="34" charset="-79"/>
                <a:ea typeface="Helvetica" charset="0"/>
                <a:cs typeface="Futura Medium" panose="020B0602020204020303" pitchFamily="34" charset="-79"/>
              </a:rPr>
              <a:t>Facebook</a:t>
            </a:r>
            <a:endParaRPr kumimoji="1" lang="ja-JP" altLang="en-US" sz="4000" b="1" dirty="0">
              <a:gradFill>
                <a:gsLst>
                  <a:gs pos="100000">
                    <a:srgbClr val="3EB4A8"/>
                  </a:gs>
                  <a:gs pos="0">
                    <a:srgbClr val="185FAE"/>
                  </a:gs>
                  <a:gs pos="52000">
                    <a:srgbClr val="2498DA"/>
                  </a:gs>
                </a:gsLst>
                <a:lin ang="2700000" scaled="1"/>
              </a:gradFill>
              <a:latin typeface="Futura Medium" panose="020B0602020204020303" pitchFamily="34" charset="-79"/>
              <a:ea typeface="Helvetica" charset="0"/>
              <a:cs typeface="Futura Medium" panose="020B0602020204020303" pitchFamily="34" charset="-79"/>
            </a:endParaRPr>
          </a:p>
        </p:txBody>
      </p:sp>
      <p:sp>
        <p:nvSpPr>
          <p:cNvPr id="6" name="テキスト ボックス 5">
            <a:extLst>
              <a:ext uri="{FF2B5EF4-FFF2-40B4-BE49-F238E27FC236}">
                <a16:creationId xmlns:a16="http://schemas.microsoft.com/office/drawing/2014/main" id="{48AAB4A5-6C4D-A548-811A-31E21446EE4F}"/>
              </a:ext>
            </a:extLst>
          </p:cNvPr>
          <p:cNvSpPr txBox="1"/>
          <p:nvPr/>
        </p:nvSpPr>
        <p:spPr>
          <a:xfrm>
            <a:off x="5765878" y="1903857"/>
            <a:ext cx="3631638" cy="707886"/>
          </a:xfrm>
          <a:prstGeom prst="rect">
            <a:avLst/>
          </a:prstGeom>
          <a:noFill/>
        </p:spPr>
        <p:txBody>
          <a:bodyPr wrap="square" rtlCol="0">
            <a:spAutoFit/>
          </a:bodyPr>
          <a:lstStyle/>
          <a:p>
            <a:pPr algn="ctr"/>
            <a:r>
              <a:rPr kumimoji="1" lang="en-US" altLang="ja-JP" sz="4000" b="1" dirty="0">
                <a:gradFill>
                  <a:gsLst>
                    <a:gs pos="100000">
                      <a:srgbClr val="3EB4A8"/>
                    </a:gs>
                    <a:gs pos="0">
                      <a:srgbClr val="185FAE"/>
                    </a:gs>
                    <a:gs pos="52000">
                      <a:srgbClr val="2498DA"/>
                    </a:gs>
                  </a:gsLst>
                  <a:lin ang="2700000" scaled="1"/>
                </a:gradFill>
                <a:latin typeface="Futura Medium" panose="020B0602020204020303" pitchFamily="34" charset="-79"/>
                <a:ea typeface="Helvetica" charset="0"/>
                <a:cs typeface="Futura Medium" panose="020B0602020204020303" pitchFamily="34" charset="-79"/>
              </a:rPr>
              <a:t>Twitter</a:t>
            </a:r>
            <a:endParaRPr kumimoji="1" lang="ja-JP" altLang="en-US" sz="4000" b="1" dirty="0">
              <a:gradFill>
                <a:gsLst>
                  <a:gs pos="100000">
                    <a:srgbClr val="3EB4A8"/>
                  </a:gs>
                  <a:gs pos="0">
                    <a:srgbClr val="185FAE"/>
                  </a:gs>
                  <a:gs pos="52000">
                    <a:srgbClr val="2498DA"/>
                  </a:gs>
                </a:gsLst>
                <a:lin ang="2700000" scaled="1"/>
              </a:gradFill>
              <a:latin typeface="Futura Medium" panose="020B0602020204020303" pitchFamily="34" charset="-79"/>
              <a:ea typeface="Helvetica" charset="0"/>
              <a:cs typeface="Futura Medium" panose="020B0602020204020303" pitchFamily="34" charset="-79"/>
            </a:endParaRPr>
          </a:p>
        </p:txBody>
      </p:sp>
      <p:sp>
        <p:nvSpPr>
          <p:cNvPr id="8" name="正方形/長方形 7">
            <a:extLst>
              <a:ext uri="{FF2B5EF4-FFF2-40B4-BE49-F238E27FC236}">
                <a16:creationId xmlns:a16="http://schemas.microsoft.com/office/drawing/2014/main" id="{1BC705A8-07A2-934D-9431-E2B23C9E542D}"/>
              </a:ext>
            </a:extLst>
          </p:cNvPr>
          <p:cNvSpPr/>
          <p:nvPr/>
        </p:nvSpPr>
        <p:spPr>
          <a:xfrm>
            <a:off x="1105812" y="5382692"/>
            <a:ext cx="1866217" cy="400110"/>
          </a:xfrm>
          <a:prstGeom prst="rect">
            <a:avLst/>
          </a:prstGeom>
        </p:spPr>
        <p:txBody>
          <a:bodyPr wrap="none">
            <a:spAutoFit/>
          </a:bodyPr>
          <a:lstStyle/>
          <a:p>
            <a:pPr algn="ctr"/>
            <a:r>
              <a:rPr lang="en-US" altLang="ja-JP" sz="2000" spc="300" dirty="0">
                <a:solidFill>
                  <a:schemeClr val="tx1">
                    <a:lumMod val="50000"/>
                    <a:lumOff val="50000"/>
                  </a:schemeClr>
                </a:solidFill>
                <a:latin typeface="Arial" panose="020B0604020202020204" pitchFamily="34" charset="0"/>
                <a:cs typeface="Arial" panose="020B0604020202020204" pitchFamily="34" charset="0"/>
              </a:rPr>
              <a:t>@</a:t>
            </a:r>
            <a:r>
              <a:rPr lang="ja-JP" altLang="en-US" sz="2000" dirty="0">
                <a:solidFill>
                  <a:schemeClr val="tx1">
                    <a:lumMod val="50000"/>
                    <a:lumOff val="50000"/>
                  </a:schemeClr>
                </a:solidFill>
                <a:latin typeface="Arial" panose="020B0604020202020204" pitchFamily="34" charset="0"/>
                <a:cs typeface="Arial" panose="020B0604020202020204" pitchFamily="34" charset="0"/>
              </a:rPr>
              <a:t>iaeste.japan</a:t>
            </a:r>
          </a:p>
        </p:txBody>
      </p:sp>
      <p:sp>
        <p:nvSpPr>
          <p:cNvPr id="14" name="正方形/長方形 13">
            <a:extLst>
              <a:ext uri="{FF2B5EF4-FFF2-40B4-BE49-F238E27FC236}">
                <a16:creationId xmlns:a16="http://schemas.microsoft.com/office/drawing/2014/main" id="{C98D2A42-81CE-D54B-9F43-9D13A40DAA4F}"/>
              </a:ext>
            </a:extLst>
          </p:cNvPr>
          <p:cNvSpPr/>
          <p:nvPr/>
        </p:nvSpPr>
        <p:spPr>
          <a:xfrm>
            <a:off x="6851962" y="5382598"/>
            <a:ext cx="2134623" cy="400110"/>
          </a:xfrm>
          <a:prstGeom prst="rect">
            <a:avLst/>
          </a:prstGeom>
        </p:spPr>
        <p:txBody>
          <a:bodyPr wrap="none">
            <a:spAutoFit/>
          </a:bodyPr>
          <a:lstStyle/>
          <a:p>
            <a:pPr algn="ctr"/>
            <a:r>
              <a:rPr lang="en-US" altLang="ja-JP" sz="2000" spc="300" dirty="0">
                <a:solidFill>
                  <a:schemeClr val="tx1">
                    <a:lumMod val="50000"/>
                    <a:lumOff val="50000"/>
                  </a:schemeClr>
                </a:solidFill>
                <a:latin typeface="Futura Medium" panose="020B0602020204020303" pitchFamily="34" charset="-79"/>
                <a:cs typeface="Futura Medium" panose="020B0602020204020303" pitchFamily="34" charset="-79"/>
              </a:rPr>
              <a:t>@</a:t>
            </a:r>
            <a:r>
              <a:rPr lang="ja-JP" altLang="en-US" sz="2000">
                <a:solidFill>
                  <a:schemeClr val="tx1">
                    <a:lumMod val="50000"/>
                    <a:lumOff val="50000"/>
                  </a:schemeClr>
                </a:solidFill>
                <a:latin typeface="Futura Medium" panose="020B0602020204020303" pitchFamily="34" charset="-79"/>
                <a:cs typeface="Futura Medium" panose="020B0602020204020303" pitchFamily="34" charset="-79"/>
              </a:rPr>
              <a:t>iaestejp_tokyo</a:t>
            </a:r>
          </a:p>
        </p:txBody>
      </p:sp>
      <p:sp>
        <p:nvSpPr>
          <p:cNvPr id="17" name="正方形/長方形 16">
            <a:extLst>
              <a:ext uri="{FF2B5EF4-FFF2-40B4-BE49-F238E27FC236}">
                <a16:creationId xmlns:a16="http://schemas.microsoft.com/office/drawing/2014/main" id="{BE1E531D-FF2B-B341-8E6F-D5369F5D23FF}"/>
              </a:ext>
            </a:extLst>
          </p:cNvPr>
          <p:cNvSpPr/>
          <p:nvPr/>
        </p:nvSpPr>
        <p:spPr>
          <a:xfrm>
            <a:off x="277251" y="2725168"/>
            <a:ext cx="2570104" cy="2570104"/>
          </a:xfrm>
          <a:prstGeom prst="rect">
            <a:avLst/>
          </a:prstGeom>
          <a:noFill/>
          <a:ln w="38100">
            <a:gradFill>
              <a:gsLst>
                <a:gs pos="100000">
                  <a:srgbClr val="3EB4A8"/>
                </a:gs>
                <a:gs pos="52000">
                  <a:srgbClr val="2498DA"/>
                </a:gs>
                <a:gs pos="0">
                  <a:srgbClr val="185FAE"/>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a:extLst>
              <a:ext uri="{FF2B5EF4-FFF2-40B4-BE49-F238E27FC236}">
                <a16:creationId xmlns:a16="http://schemas.microsoft.com/office/drawing/2014/main" id="{03C09B6E-CF35-B94D-BDE7-C27DE6DBFCAA}"/>
              </a:ext>
            </a:extLst>
          </p:cNvPr>
          <p:cNvSpPr/>
          <p:nvPr/>
        </p:nvSpPr>
        <p:spPr>
          <a:xfrm>
            <a:off x="6296645" y="2725168"/>
            <a:ext cx="2570104" cy="2570104"/>
          </a:xfrm>
          <a:prstGeom prst="rect">
            <a:avLst/>
          </a:prstGeom>
          <a:noFill/>
          <a:ln w="38100">
            <a:gradFill>
              <a:gsLst>
                <a:gs pos="100000">
                  <a:srgbClr val="3EB4A8"/>
                </a:gs>
                <a:gs pos="52000">
                  <a:srgbClr val="2498DA"/>
                </a:gs>
                <a:gs pos="0">
                  <a:srgbClr val="185FAE"/>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 name="図 9" descr="ブラック, ホワイト が含まれている画像&#10;&#10;自動的に生成された説明">
            <a:extLst>
              <a:ext uri="{FF2B5EF4-FFF2-40B4-BE49-F238E27FC236}">
                <a16:creationId xmlns:a16="http://schemas.microsoft.com/office/drawing/2014/main" id="{91FA79DB-51F8-E34B-8F59-0B7FF58001A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132707" y="2610961"/>
            <a:ext cx="2844000" cy="2844000"/>
          </a:xfrm>
          <a:prstGeom prst="rect">
            <a:avLst/>
          </a:prstGeom>
        </p:spPr>
      </p:pic>
      <p:sp>
        <p:nvSpPr>
          <p:cNvPr id="18" name="正方形/長方形 17">
            <a:extLst>
              <a:ext uri="{FF2B5EF4-FFF2-40B4-BE49-F238E27FC236}">
                <a16:creationId xmlns:a16="http://schemas.microsoft.com/office/drawing/2014/main" id="{02CE98C1-C446-1240-8C45-2DD5B1BD5D6C}"/>
              </a:ext>
            </a:extLst>
          </p:cNvPr>
          <p:cNvSpPr/>
          <p:nvPr/>
        </p:nvSpPr>
        <p:spPr>
          <a:xfrm>
            <a:off x="3286948" y="2714790"/>
            <a:ext cx="2570104" cy="2570104"/>
          </a:xfrm>
          <a:prstGeom prst="rect">
            <a:avLst/>
          </a:prstGeom>
          <a:noFill/>
          <a:ln w="38100">
            <a:gradFill>
              <a:gsLst>
                <a:gs pos="100000">
                  <a:srgbClr val="3EB4A8"/>
                </a:gs>
                <a:gs pos="52000">
                  <a:srgbClr val="2498DA"/>
                </a:gs>
                <a:gs pos="0">
                  <a:srgbClr val="185FAE"/>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テキスト ボックス 18">
            <a:extLst>
              <a:ext uri="{FF2B5EF4-FFF2-40B4-BE49-F238E27FC236}">
                <a16:creationId xmlns:a16="http://schemas.microsoft.com/office/drawing/2014/main" id="{21E4B721-64D7-924C-8783-69E577811A3D}"/>
              </a:ext>
            </a:extLst>
          </p:cNvPr>
          <p:cNvSpPr txBox="1"/>
          <p:nvPr/>
        </p:nvSpPr>
        <p:spPr>
          <a:xfrm>
            <a:off x="2756181" y="1876730"/>
            <a:ext cx="3631638" cy="707886"/>
          </a:xfrm>
          <a:prstGeom prst="rect">
            <a:avLst/>
          </a:prstGeom>
          <a:noFill/>
        </p:spPr>
        <p:txBody>
          <a:bodyPr wrap="square" rtlCol="0">
            <a:spAutoFit/>
          </a:bodyPr>
          <a:lstStyle/>
          <a:p>
            <a:pPr algn="ctr"/>
            <a:r>
              <a:rPr kumimoji="1" lang="en-US" altLang="ja-JP" sz="4000" b="1" dirty="0">
                <a:gradFill>
                  <a:gsLst>
                    <a:gs pos="100000">
                      <a:srgbClr val="3EB4A8"/>
                    </a:gs>
                    <a:gs pos="0">
                      <a:srgbClr val="185FAE"/>
                    </a:gs>
                    <a:gs pos="52000">
                      <a:srgbClr val="2498DA"/>
                    </a:gs>
                  </a:gsLst>
                  <a:lin ang="2700000" scaled="1"/>
                </a:gradFill>
                <a:latin typeface="Futura Medium" panose="020B0602020204020303" pitchFamily="34" charset="-79"/>
                <a:ea typeface="Helvetica" charset="0"/>
                <a:cs typeface="Futura Medium" panose="020B0602020204020303" pitchFamily="34" charset="-79"/>
              </a:rPr>
              <a:t>Instagram</a:t>
            </a:r>
            <a:endParaRPr kumimoji="1" lang="ja-JP" altLang="en-US" sz="4000" b="1" dirty="0">
              <a:gradFill>
                <a:gsLst>
                  <a:gs pos="100000">
                    <a:srgbClr val="3EB4A8"/>
                  </a:gs>
                  <a:gs pos="0">
                    <a:srgbClr val="185FAE"/>
                  </a:gs>
                  <a:gs pos="52000">
                    <a:srgbClr val="2498DA"/>
                  </a:gs>
                </a:gsLst>
                <a:lin ang="2700000" scaled="1"/>
              </a:gradFill>
              <a:latin typeface="Futura Medium" panose="020B0602020204020303" pitchFamily="34" charset="-79"/>
              <a:ea typeface="Helvetica" charset="0"/>
              <a:cs typeface="Futura Medium" panose="020B0602020204020303" pitchFamily="34" charset="-79"/>
            </a:endParaRPr>
          </a:p>
        </p:txBody>
      </p:sp>
      <p:sp>
        <p:nvSpPr>
          <p:cNvPr id="20" name="正方形/長方形 19">
            <a:extLst>
              <a:ext uri="{FF2B5EF4-FFF2-40B4-BE49-F238E27FC236}">
                <a16:creationId xmlns:a16="http://schemas.microsoft.com/office/drawing/2014/main" id="{A7EFF9F0-B8B4-4F45-ABC2-889E122DFB8E}"/>
              </a:ext>
            </a:extLst>
          </p:cNvPr>
          <p:cNvSpPr/>
          <p:nvPr/>
        </p:nvSpPr>
        <p:spPr>
          <a:xfrm>
            <a:off x="4036111" y="5382598"/>
            <a:ext cx="1940596" cy="400110"/>
          </a:xfrm>
          <a:prstGeom prst="rect">
            <a:avLst/>
          </a:prstGeom>
        </p:spPr>
        <p:txBody>
          <a:bodyPr wrap="none">
            <a:spAutoFit/>
          </a:bodyPr>
          <a:lstStyle/>
          <a:p>
            <a:pPr algn="ctr"/>
            <a:r>
              <a:rPr lang="en-US" altLang="ja-JP" sz="2000" spc="300" dirty="0">
                <a:solidFill>
                  <a:schemeClr val="tx1">
                    <a:lumMod val="50000"/>
                    <a:lumOff val="50000"/>
                  </a:schemeClr>
                </a:solidFill>
                <a:latin typeface="Futura Medium" panose="020B0602020204020303" pitchFamily="34" charset="-79"/>
                <a:cs typeface="Futura Medium" panose="020B0602020204020303" pitchFamily="34" charset="-79"/>
              </a:rPr>
              <a:t>@</a:t>
            </a:r>
            <a:r>
              <a:rPr lang="ja-JP" altLang="en-US" sz="2000">
                <a:solidFill>
                  <a:schemeClr val="tx1">
                    <a:lumMod val="50000"/>
                    <a:lumOff val="50000"/>
                  </a:schemeClr>
                </a:solidFill>
                <a:latin typeface="Futura Medium" panose="020B0602020204020303" pitchFamily="34" charset="-79"/>
                <a:cs typeface="Futura Medium" panose="020B0602020204020303" pitchFamily="34" charset="-79"/>
              </a:rPr>
              <a:t>iaeste</a:t>
            </a:r>
            <a:r>
              <a:rPr lang="en-US" altLang="ja-JP" sz="2000" dirty="0">
                <a:solidFill>
                  <a:schemeClr val="tx1">
                    <a:lumMod val="50000"/>
                    <a:lumOff val="50000"/>
                  </a:schemeClr>
                </a:solidFill>
                <a:latin typeface="Futura Medium" panose="020B0602020204020303" pitchFamily="34" charset="-79"/>
                <a:cs typeface="Futura Medium" panose="020B0602020204020303" pitchFamily="34" charset="-79"/>
              </a:rPr>
              <a:t>_</a:t>
            </a:r>
            <a:r>
              <a:rPr lang="ja-JP" altLang="en-US" sz="2000">
                <a:solidFill>
                  <a:schemeClr val="tx1">
                    <a:lumMod val="50000"/>
                    <a:lumOff val="50000"/>
                  </a:schemeClr>
                </a:solidFill>
                <a:latin typeface="Futura Medium" panose="020B0602020204020303" pitchFamily="34" charset="-79"/>
                <a:cs typeface="Futura Medium" panose="020B0602020204020303" pitchFamily="34" charset="-79"/>
              </a:rPr>
              <a:t>japan</a:t>
            </a:r>
          </a:p>
        </p:txBody>
      </p:sp>
    </p:spTree>
    <p:extLst>
      <p:ext uri="{BB962C8B-B14F-4D97-AF65-F5344CB8AC3E}">
        <p14:creationId xmlns:p14="http://schemas.microsoft.com/office/powerpoint/2010/main" val="3188739315"/>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F5703EAE-6F21-4879-92F0-A2EF6440CE14}" type="slidenum">
              <a:rPr lang="ja-JP" altLang="en-US" smtClean="0"/>
              <a:pPr/>
              <a:t>4</a:t>
            </a:fld>
            <a:endParaRPr lang="ja-JP" altLang="en-US"/>
          </a:p>
        </p:txBody>
      </p:sp>
      <p:sp>
        <p:nvSpPr>
          <p:cNvPr id="3" name="タイトル 2"/>
          <p:cNvSpPr>
            <a:spLocks noGrp="1"/>
          </p:cNvSpPr>
          <p:nvPr>
            <p:ph type="title"/>
          </p:nvPr>
        </p:nvSpPr>
        <p:spPr/>
        <p:txBody>
          <a:bodyPr/>
          <a:lstStyle/>
          <a:p>
            <a:r>
              <a:rPr kumimoji="1" lang="en-US" altLang="ja-JP" dirty="0"/>
              <a:t>IAESTE</a:t>
            </a:r>
            <a:r>
              <a:rPr kumimoji="1" lang="ja-JP" altLang="en-US" dirty="0"/>
              <a:t> とは</a:t>
            </a:r>
          </a:p>
        </p:txBody>
      </p:sp>
      <p:sp>
        <p:nvSpPr>
          <p:cNvPr id="4" name="タイトル 4"/>
          <p:cNvSpPr txBox="1">
            <a:spLocks/>
          </p:cNvSpPr>
          <p:nvPr/>
        </p:nvSpPr>
        <p:spPr>
          <a:xfrm>
            <a:off x="4069223" y="2090295"/>
            <a:ext cx="4840139" cy="178477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kumimoji="1" sz="1800" b="0" kern="1200">
                <a:solidFill>
                  <a:schemeClr val="bg1"/>
                </a:solidFill>
                <a:latin typeface="Hiragino Kaku Gothic ProN W6" charset="-128"/>
                <a:ea typeface="Hiragino Kaku Gothic ProN W6" charset="-128"/>
                <a:cs typeface="Hiragino Kaku Gothic ProN W6" charset="-128"/>
              </a:defRPr>
            </a:lvl1pPr>
          </a:lstStyle>
          <a:p>
            <a:r>
              <a:rPr lang="en-US" altLang="ja-JP" sz="2400" dirty="0">
                <a:solidFill>
                  <a:schemeClr val="tx1">
                    <a:lumMod val="50000"/>
                    <a:lumOff val="50000"/>
                  </a:schemeClr>
                </a:solidFill>
                <a:latin typeface="Futura Medium" panose="020B0602020204020303" pitchFamily="34" charset="-79"/>
                <a:ea typeface="Helvetica" charset="0"/>
                <a:cs typeface="Futura Medium" panose="020B0602020204020303" pitchFamily="34" charset="-79"/>
              </a:rPr>
              <a:t>The </a:t>
            </a:r>
            <a:r>
              <a:rPr lang="en-US" altLang="ja-JP" sz="3200" dirty="0">
                <a:solidFill>
                  <a:srgbClr val="1B3D56"/>
                </a:solidFill>
                <a:latin typeface="Futura Medium" panose="020B0602020204020303" pitchFamily="34" charset="-79"/>
                <a:ea typeface="Helvetica" charset="0"/>
                <a:cs typeface="Futura Medium" panose="020B0602020204020303" pitchFamily="34" charset="-79"/>
              </a:rPr>
              <a:t>I</a:t>
            </a:r>
            <a:r>
              <a:rPr lang="en-US" altLang="ja-JP" sz="2400" dirty="0">
                <a:solidFill>
                  <a:schemeClr val="tx1">
                    <a:lumMod val="50000"/>
                    <a:lumOff val="50000"/>
                  </a:schemeClr>
                </a:solidFill>
                <a:latin typeface="Futura Medium" panose="020B0602020204020303" pitchFamily="34" charset="-79"/>
                <a:ea typeface="Helvetica" charset="0"/>
                <a:cs typeface="Futura Medium" panose="020B0602020204020303" pitchFamily="34" charset="-79"/>
              </a:rPr>
              <a:t>nternational </a:t>
            </a:r>
            <a:r>
              <a:rPr lang="en-US" altLang="ja-JP" sz="3200" dirty="0">
                <a:solidFill>
                  <a:srgbClr val="1B3D56"/>
                </a:solidFill>
                <a:latin typeface="Futura Medium" panose="020B0602020204020303" pitchFamily="34" charset="-79"/>
                <a:ea typeface="Helvetica" charset="0"/>
                <a:cs typeface="Futura Medium" panose="020B0602020204020303" pitchFamily="34" charset="-79"/>
              </a:rPr>
              <a:t>A</a:t>
            </a:r>
            <a:r>
              <a:rPr lang="en-US" altLang="ja-JP" sz="2400" dirty="0">
                <a:solidFill>
                  <a:schemeClr val="tx1">
                    <a:lumMod val="50000"/>
                    <a:lumOff val="50000"/>
                  </a:schemeClr>
                </a:solidFill>
                <a:latin typeface="Futura Medium" panose="020B0602020204020303" pitchFamily="34" charset="-79"/>
                <a:ea typeface="Helvetica" charset="0"/>
                <a:cs typeface="Futura Medium" panose="020B0602020204020303" pitchFamily="34" charset="-79"/>
              </a:rPr>
              <a:t>ssociation</a:t>
            </a:r>
            <a:r>
              <a:rPr lang="ja-JP" altLang="en-US" sz="2400" dirty="0">
                <a:solidFill>
                  <a:schemeClr val="tx1">
                    <a:lumMod val="50000"/>
                    <a:lumOff val="50000"/>
                  </a:schemeClr>
                </a:solidFill>
                <a:latin typeface="Futura Medium" panose="020B0602020204020303" pitchFamily="34" charset="-79"/>
                <a:ea typeface="Helvetica" charset="0"/>
                <a:cs typeface="Futura Medium" panose="020B0602020204020303" pitchFamily="34" charset="-79"/>
              </a:rPr>
              <a:t> </a:t>
            </a:r>
            <a:endParaRPr lang="en-US" altLang="ja-JP" sz="2400" dirty="0">
              <a:solidFill>
                <a:schemeClr val="tx1">
                  <a:lumMod val="50000"/>
                  <a:lumOff val="50000"/>
                </a:schemeClr>
              </a:solidFill>
              <a:latin typeface="Futura Medium" panose="020B0602020204020303" pitchFamily="34" charset="-79"/>
              <a:ea typeface="Helvetica" charset="0"/>
              <a:cs typeface="Futura Medium" panose="020B0602020204020303" pitchFamily="34" charset="-79"/>
            </a:endParaRPr>
          </a:p>
          <a:p>
            <a:r>
              <a:rPr lang="en-US" altLang="ja-JP" sz="2400" dirty="0">
                <a:solidFill>
                  <a:schemeClr val="tx1">
                    <a:lumMod val="50000"/>
                    <a:lumOff val="50000"/>
                  </a:schemeClr>
                </a:solidFill>
                <a:latin typeface="Futura Medium" panose="020B0602020204020303" pitchFamily="34" charset="-79"/>
                <a:ea typeface="Helvetica" charset="0"/>
                <a:cs typeface="Futura Medium" panose="020B0602020204020303" pitchFamily="34" charset="-79"/>
              </a:rPr>
              <a:t>for the </a:t>
            </a:r>
            <a:r>
              <a:rPr lang="en-US" altLang="ja-JP" sz="3200" dirty="0">
                <a:solidFill>
                  <a:srgbClr val="1B3D56"/>
                </a:solidFill>
                <a:latin typeface="Futura Medium" panose="020B0602020204020303" pitchFamily="34" charset="-79"/>
                <a:ea typeface="Helvetica" charset="0"/>
                <a:cs typeface="Futura Medium" panose="020B0602020204020303" pitchFamily="34" charset="-79"/>
              </a:rPr>
              <a:t>E</a:t>
            </a:r>
            <a:r>
              <a:rPr lang="en-US" altLang="ja-JP" sz="2400" dirty="0">
                <a:solidFill>
                  <a:schemeClr val="tx1">
                    <a:lumMod val="50000"/>
                    <a:lumOff val="50000"/>
                  </a:schemeClr>
                </a:solidFill>
                <a:latin typeface="Futura Medium" panose="020B0602020204020303" pitchFamily="34" charset="-79"/>
                <a:ea typeface="Helvetica" charset="0"/>
                <a:cs typeface="Futura Medium" panose="020B0602020204020303" pitchFamily="34" charset="-79"/>
              </a:rPr>
              <a:t>xchange of </a:t>
            </a:r>
            <a:r>
              <a:rPr lang="en-US" altLang="ja-JP" sz="3200" dirty="0">
                <a:solidFill>
                  <a:srgbClr val="1B3D56"/>
                </a:solidFill>
                <a:latin typeface="Futura Medium" panose="020B0602020204020303" pitchFamily="34" charset="-79"/>
                <a:ea typeface="Helvetica" charset="0"/>
                <a:cs typeface="Futura Medium" panose="020B0602020204020303" pitchFamily="34" charset="-79"/>
              </a:rPr>
              <a:t>S</a:t>
            </a:r>
            <a:r>
              <a:rPr lang="en-US" altLang="ja-JP" sz="2400" dirty="0">
                <a:solidFill>
                  <a:schemeClr val="tx1">
                    <a:lumMod val="50000"/>
                    <a:lumOff val="50000"/>
                  </a:schemeClr>
                </a:solidFill>
                <a:latin typeface="Futura Medium" panose="020B0602020204020303" pitchFamily="34" charset="-79"/>
                <a:ea typeface="Helvetica" charset="0"/>
                <a:cs typeface="Futura Medium" panose="020B0602020204020303" pitchFamily="34" charset="-79"/>
              </a:rPr>
              <a:t>tudents </a:t>
            </a:r>
          </a:p>
          <a:p>
            <a:r>
              <a:rPr lang="en-US" altLang="ja-JP" sz="2400" dirty="0">
                <a:solidFill>
                  <a:schemeClr val="tx1">
                    <a:lumMod val="50000"/>
                    <a:lumOff val="50000"/>
                  </a:schemeClr>
                </a:solidFill>
                <a:latin typeface="Futura Medium" panose="020B0602020204020303" pitchFamily="34" charset="-79"/>
                <a:ea typeface="Helvetica" charset="0"/>
                <a:cs typeface="Futura Medium" panose="020B0602020204020303" pitchFamily="34" charset="-79"/>
              </a:rPr>
              <a:t>for </a:t>
            </a:r>
            <a:r>
              <a:rPr lang="en-US" altLang="ja-JP" sz="3200" spc="-300" dirty="0">
                <a:solidFill>
                  <a:srgbClr val="1B3D56"/>
                </a:solidFill>
                <a:latin typeface="Futura Medium" panose="020B0602020204020303" pitchFamily="34" charset="-79"/>
                <a:ea typeface="Helvetica" charset="0"/>
                <a:cs typeface="Futura Medium" panose="020B0602020204020303" pitchFamily="34" charset="-79"/>
              </a:rPr>
              <a:t>T</a:t>
            </a:r>
            <a:r>
              <a:rPr lang="en-US" altLang="ja-JP" sz="2400" dirty="0">
                <a:solidFill>
                  <a:schemeClr val="tx1">
                    <a:lumMod val="50000"/>
                    <a:lumOff val="50000"/>
                  </a:schemeClr>
                </a:solidFill>
                <a:latin typeface="Futura Medium" panose="020B0602020204020303" pitchFamily="34" charset="-79"/>
                <a:ea typeface="Helvetica" charset="0"/>
                <a:cs typeface="Futura Medium" panose="020B0602020204020303" pitchFamily="34" charset="-79"/>
              </a:rPr>
              <a:t>echnical </a:t>
            </a:r>
            <a:r>
              <a:rPr lang="en-US" altLang="ja-JP" sz="3200" dirty="0">
                <a:solidFill>
                  <a:srgbClr val="1B3D56"/>
                </a:solidFill>
                <a:latin typeface="Futura Medium" panose="020B0602020204020303" pitchFamily="34" charset="-79"/>
                <a:ea typeface="Helvetica" charset="0"/>
                <a:cs typeface="Futura Medium" panose="020B0602020204020303" pitchFamily="34" charset="-79"/>
              </a:rPr>
              <a:t>E</a:t>
            </a:r>
            <a:r>
              <a:rPr lang="en-US" altLang="ja-JP" sz="2400" dirty="0">
                <a:solidFill>
                  <a:schemeClr val="tx1">
                    <a:lumMod val="50000"/>
                    <a:lumOff val="50000"/>
                  </a:schemeClr>
                </a:solidFill>
                <a:latin typeface="Futura Medium" panose="020B0602020204020303" pitchFamily="34" charset="-79"/>
                <a:ea typeface="Helvetica" charset="0"/>
                <a:cs typeface="Futura Medium" panose="020B0602020204020303" pitchFamily="34" charset="-79"/>
              </a:rPr>
              <a:t>xperience</a:t>
            </a:r>
            <a:endParaRPr lang="en-US" altLang="ja-JP" dirty="0">
              <a:solidFill>
                <a:srgbClr val="002060"/>
              </a:solidFill>
              <a:latin typeface="Futura Medium" panose="020B0602020204020303" pitchFamily="34" charset="-79"/>
              <a:cs typeface="Futura Medium" panose="020B0602020204020303" pitchFamily="34" charset="-79"/>
            </a:endParaRPr>
          </a:p>
        </p:txBody>
      </p:sp>
      <p:sp>
        <p:nvSpPr>
          <p:cNvPr id="5" name="タイトル 4"/>
          <p:cNvSpPr txBox="1">
            <a:spLocks/>
          </p:cNvSpPr>
          <p:nvPr/>
        </p:nvSpPr>
        <p:spPr>
          <a:xfrm>
            <a:off x="732214" y="1758876"/>
            <a:ext cx="7886700" cy="387992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kumimoji="1" sz="1800" b="0" kern="1200">
                <a:solidFill>
                  <a:schemeClr val="bg1"/>
                </a:solidFill>
                <a:latin typeface="Hiragino Kaku Gothic ProN W6" charset="-128"/>
                <a:ea typeface="Hiragino Kaku Gothic ProN W6" charset="-128"/>
                <a:cs typeface="Hiragino Kaku Gothic ProN W6" charset="-128"/>
              </a:defRPr>
            </a:lvl1pPr>
          </a:lstStyle>
          <a:p>
            <a:pPr algn="ctr"/>
            <a:endParaRPr lang="ja-JP" altLang="en-US" sz="2400" dirty="0">
              <a:solidFill>
                <a:schemeClr val="tx1">
                  <a:lumMod val="75000"/>
                  <a:lumOff val="25000"/>
                </a:schemeClr>
              </a:solidFill>
              <a:latin typeface="+mn-ea"/>
              <a:ea typeface="+mn-ea"/>
            </a:endParaRPr>
          </a:p>
        </p:txBody>
      </p:sp>
      <p:sp>
        <p:nvSpPr>
          <p:cNvPr id="6" name="タイトル 4">
            <a:extLst>
              <a:ext uri="{FF2B5EF4-FFF2-40B4-BE49-F238E27FC236}">
                <a16:creationId xmlns:a16="http://schemas.microsoft.com/office/drawing/2014/main" id="{A1BEFC76-91F8-7D4A-BE3F-B96202FCF842}"/>
              </a:ext>
            </a:extLst>
          </p:cNvPr>
          <p:cNvSpPr txBox="1">
            <a:spLocks/>
          </p:cNvSpPr>
          <p:nvPr/>
        </p:nvSpPr>
        <p:spPr>
          <a:xfrm>
            <a:off x="771584" y="4356777"/>
            <a:ext cx="7640202" cy="172229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kumimoji="1" sz="1800" b="0" kern="1200">
                <a:solidFill>
                  <a:schemeClr val="bg1"/>
                </a:solidFill>
                <a:latin typeface="Hiragino Kaku Gothic ProN W6" charset="-128"/>
                <a:ea typeface="Hiragino Kaku Gothic ProN W6" charset="-128"/>
                <a:cs typeface="Hiragino Kaku Gothic ProN W6" charset="-128"/>
              </a:defRPr>
            </a:lvl1pPr>
          </a:lstStyle>
          <a:p>
            <a:pPr>
              <a:lnSpc>
                <a:spcPct val="150000"/>
              </a:lnSpc>
            </a:pPr>
            <a:r>
              <a:rPr lang="ja-JP" altLang="en-US" sz="2400" b="1" dirty="0">
                <a:solidFill>
                  <a:schemeClr val="tx1">
                    <a:lumMod val="75000"/>
                    <a:lumOff val="25000"/>
                  </a:schemeClr>
                </a:solidFill>
                <a:latin typeface="+mn-ea"/>
                <a:ea typeface="+mn-ea"/>
              </a:rPr>
              <a:t>理系分野を中心に、経営、マーケティングなど豊富な専門分野の海外インターンシップを仲介している国際</a:t>
            </a:r>
            <a:r>
              <a:rPr lang="en-US" altLang="ja-JP" sz="2400" dirty="0">
                <a:solidFill>
                  <a:schemeClr val="tx1">
                    <a:lumMod val="75000"/>
                    <a:lumOff val="25000"/>
                  </a:schemeClr>
                </a:solidFill>
                <a:latin typeface="Futura Medium" panose="020B0602020204020303" pitchFamily="34" charset="-79"/>
                <a:ea typeface="+mn-ea"/>
                <a:cs typeface="Futura Medium" panose="020B0602020204020303" pitchFamily="34" charset="-79"/>
              </a:rPr>
              <a:t>NGO</a:t>
            </a:r>
            <a:r>
              <a:rPr lang="ja-JP" altLang="en-US" sz="2400" b="1" dirty="0">
                <a:solidFill>
                  <a:schemeClr val="tx1">
                    <a:lumMod val="75000"/>
                    <a:lumOff val="25000"/>
                  </a:schemeClr>
                </a:solidFill>
                <a:latin typeface="+mn-ea"/>
                <a:ea typeface="+mn-ea"/>
              </a:rPr>
              <a:t>団体　</a:t>
            </a:r>
          </a:p>
        </p:txBody>
      </p:sp>
      <p:pic>
        <p:nvPicPr>
          <p:cNvPr id="8" name="グラフィックス 7">
            <a:extLst>
              <a:ext uri="{FF2B5EF4-FFF2-40B4-BE49-F238E27FC236}">
                <a16:creationId xmlns:a16="http://schemas.microsoft.com/office/drawing/2014/main" id="{D1FB968F-F741-0340-BA3A-5DEBDD63C020}"/>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71583" y="1153581"/>
            <a:ext cx="3121628" cy="3121628"/>
          </a:xfrm>
          <a:prstGeom prst="rect">
            <a:avLst/>
          </a:prstGeom>
        </p:spPr>
      </p:pic>
    </p:spTree>
    <p:extLst>
      <p:ext uri="{BB962C8B-B14F-4D97-AF65-F5344CB8AC3E}">
        <p14:creationId xmlns:p14="http://schemas.microsoft.com/office/powerpoint/2010/main" val="35680579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F5703EAE-6F21-4879-92F0-A2EF6440CE14}" type="slidenum">
              <a:rPr lang="ja-JP" altLang="en-US" smtClean="0"/>
              <a:pPr/>
              <a:t>5</a:t>
            </a:fld>
            <a:endParaRPr lang="ja-JP" altLang="en-US"/>
          </a:p>
        </p:txBody>
      </p:sp>
      <p:sp>
        <p:nvSpPr>
          <p:cNvPr id="3" name="タイトル 2"/>
          <p:cNvSpPr>
            <a:spLocks noGrp="1"/>
          </p:cNvSpPr>
          <p:nvPr>
            <p:ph type="title"/>
          </p:nvPr>
        </p:nvSpPr>
        <p:spPr/>
        <p:txBody>
          <a:bodyPr/>
          <a:lstStyle/>
          <a:p>
            <a:r>
              <a:rPr kumimoji="1" lang="ja-JP" altLang="en-US" dirty="0"/>
              <a:t>幅広いネットワーク</a:t>
            </a:r>
          </a:p>
        </p:txBody>
      </p:sp>
      <p:pic>
        <p:nvPicPr>
          <p:cNvPr id="4" name="図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32126" y="1712249"/>
            <a:ext cx="4826105" cy="2876081"/>
          </a:xfrm>
          <a:prstGeom prst="rect">
            <a:avLst/>
          </a:prstGeom>
        </p:spPr>
      </p:pic>
      <p:sp>
        <p:nvSpPr>
          <p:cNvPr id="6" name="テキスト ボックス 5"/>
          <p:cNvSpPr txBox="1"/>
          <p:nvPr/>
        </p:nvSpPr>
        <p:spPr>
          <a:xfrm>
            <a:off x="2174988" y="5097315"/>
            <a:ext cx="4544924" cy="769441"/>
          </a:xfrm>
          <a:prstGeom prst="rect">
            <a:avLst/>
          </a:prstGeom>
          <a:noFill/>
        </p:spPr>
        <p:txBody>
          <a:bodyPr wrap="square" rtlCol="0">
            <a:spAutoFit/>
          </a:bodyPr>
          <a:lstStyle/>
          <a:p>
            <a:pPr algn="ctr"/>
            <a:r>
              <a:rPr lang="ja-JP" altLang="en-US" sz="2400" b="1" dirty="0">
                <a:latin typeface="+mn-ea"/>
                <a:cs typeface="Hiragino Kaku Gothic ProN W6" charset="-128"/>
              </a:rPr>
              <a:t>加盟国は世界</a:t>
            </a:r>
            <a:r>
              <a:rPr lang="en-US" altLang="ja-JP" sz="3200" b="1" dirty="0">
                <a:latin typeface="+mn-ea"/>
                <a:cs typeface="Helvetica" charset="0"/>
              </a:rPr>
              <a:t> </a:t>
            </a:r>
            <a:r>
              <a:rPr lang="en-US" altLang="ja-JP" sz="4400" dirty="0">
                <a:solidFill>
                  <a:srgbClr val="FFC400"/>
                </a:solidFill>
                <a:latin typeface="Futura Medium" panose="020B0602020204020303" pitchFamily="34" charset="-79"/>
                <a:cs typeface="Futura Medium" panose="020B0602020204020303" pitchFamily="34" charset="-79"/>
              </a:rPr>
              <a:t>83</a:t>
            </a:r>
            <a:r>
              <a:rPr lang="ja-JP" altLang="en-US" sz="2400" b="1" dirty="0">
                <a:latin typeface="+mn-ea"/>
                <a:cs typeface="Hiragino Kaku Gothic ProN W6" charset="-128"/>
              </a:rPr>
              <a:t>ヶ国</a:t>
            </a:r>
          </a:p>
        </p:txBody>
      </p:sp>
      <p:sp>
        <p:nvSpPr>
          <p:cNvPr id="7" name="正方形/長方形 6"/>
          <p:cNvSpPr/>
          <p:nvPr/>
        </p:nvSpPr>
        <p:spPr>
          <a:xfrm>
            <a:off x="583421" y="1499317"/>
            <a:ext cx="1591567" cy="1247060"/>
          </a:xfrm>
          <a:prstGeom prst="rect">
            <a:avLst/>
          </a:prstGeom>
          <a:blipFill dpi="0" rotWithShape="1">
            <a:blip r:embed="rId4" cstate="print">
              <a:alphaModFix amt="86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pic>
        <p:nvPicPr>
          <p:cNvPr id="8" name="Picture 2" descr="logo-ecosoc "/>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7139" r="15514"/>
          <a:stretch/>
        </p:blipFill>
        <p:spPr bwMode="auto">
          <a:xfrm>
            <a:off x="601481" y="3002067"/>
            <a:ext cx="1630645" cy="181594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ilo logo」の画像検索結果"/>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897513" y="1222862"/>
            <a:ext cx="1799970" cy="179997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http://www.logoeps.net/wp-content/uploads/2012/05/unido-logo.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865184" y="3150290"/>
            <a:ext cx="1864629" cy="1583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06006"/>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F5703EAE-6F21-4879-92F0-A2EF6440CE14}" type="slidenum">
              <a:rPr lang="ja-JP" altLang="en-US" smtClean="0"/>
              <a:pPr/>
              <a:t>6</a:t>
            </a:fld>
            <a:endParaRPr lang="ja-JP" altLang="en-US"/>
          </a:p>
        </p:txBody>
      </p:sp>
      <p:sp>
        <p:nvSpPr>
          <p:cNvPr id="3" name="タイトル 2"/>
          <p:cNvSpPr>
            <a:spLocks noGrp="1"/>
          </p:cNvSpPr>
          <p:nvPr>
            <p:ph type="title"/>
          </p:nvPr>
        </p:nvSpPr>
        <p:spPr>
          <a:xfrm>
            <a:off x="229651" y="12526"/>
            <a:ext cx="7079882" cy="609047"/>
          </a:xfrm>
        </p:spPr>
        <p:txBody>
          <a:bodyPr>
            <a:normAutofit/>
          </a:bodyPr>
          <a:lstStyle/>
          <a:p>
            <a:r>
              <a:rPr kumimoji="1" lang="en-US" altLang="ja-JP" sz="2000" b="0" dirty="0">
                <a:latin typeface="Futura Medium" panose="020B0602020204020303" pitchFamily="34" charset="-79"/>
                <a:ea typeface="Helvetica" charset="0"/>
                <a:cs typeface="Futura Medium" panose="020B0602020204020303" pitchFamily="34" charset="-79"/>
              </a:rPr>
              <a:t>Contents</a:t>
            </a:r>
            <a:endParaRPr kumimoji="1" lang="ja-JP" altLang="en-US" sz="2000" b="0" dirty="0">
              <a:latin typeface="Futura Medium" panose="020B0602020204020303" pitchFamily="34" charset="-79"/>
              <a:ea typeface="Helvetica" charset="0"/>
              <a:cs typeface="Futura Medium" panose="020B0602020204020303" pitchFamily="34" charset="-79"/>
            </a:endParaRPr>
          </a:p>
        </p:txBody>
      </p:sp>
      <p:grpSp>
        <p:nvGrpSpPr>
          <p:cNvPr id="13" name="図形グループ 12"/>
          <p:cNvGrpSpPr/>
          <p:nvPr/>
        </p:nvGrpSpPr>
        <p:grpSpPr>
          <a:xfrm>
            <a:off x="861916" y="3012805"/>
            <a:ext cx="7420169" cy="902208"/>
            <a:chOff x="751559" y="1502789"/>
            <a:chExt cx="7420169" cy="902208"/>
          </a:xfrm>
        </p:grpSpPr>
        <p:pic>
          <p:nvPicPr>
            <p:cNvPr id="14" name="図 13"/>
            <p:cNvPicPr>
              <a:picLocks noChangeAspect="1"/>
            </p:cNvPicPr>
            <p:nvPr/>
          </p:nvPicPr>
          <p:blipFill rotWithShape="1">
            <a:blip r:embed="rId3" cstate="print"/>
            <a:srcRect t="9460" r="14524" b="24530"/>
            <a:stretch/>
          </p:blipFill>
          <p:spPr>
            <a:xfrm>
              <a:off x="4991848" y="1503123"/>
              <a:ext cx="3179880" cy="901874"/>
            </a:xfrm>
            <a:prstGeom prst="rect">
              <a:avLst/>
            </a:prstGeom>
          </p:spPr>
        </p:pic>
        <p:pic>
          <p:nvPicPr>
            <p:cNvPr id="15" name="図 14"/>
            <p:cNvPicPr>
              <a:picLocks noChangeAspect="1"/>
            </p:cNvPicPr>
            <p:nvPr/>
          </p:nvPicPr>
          <p:blipFill>
            <a:blip r:embed="rId4" cstate="print">
              <a:alphaModFix amt="67000"/>
              <a:extLst>
                <a:ext uri="{28A0092B-C50C-407E-A947-70E740481C1C}">
                  <a14:useLocalDpi xmlns:a14="http://schemas.microsoft.com/office/drawing/2010/main" val="0"/>
                </a:ext>
              </a:extLst>
            </a:blip>
            <a:stretch>
              <a:fillRect/>
            </a:stretch>
          </p:blipFill>
          <p:spPr>
            <a:xfrm>
              <a:off x="5343184" y="1502789"/>
              <a:ext cx="2828544" cy="902208"/>
            </a:xfrm>
            <a:prstGeom prst="rect">
              <a:avLst/>
            </a:prstGeom>
          </p:spPr>
        </p:pic>
        <p:sp>
          <p:nvSpPr>
            <p:cNvPr id="16" name="正方形/長方形 3"/>
            <p:cNvSpPr/>
            <p:nvPr/>
          </p:nvSpPr>
          <p:spPr>
            <a:xfrm>
              <a:off x="751559" y="1503123"/>
              <a:ext cx="5010413" cy="901874"/>
            </a:xfrm>
            <a:custGeom>
              <a:avLst/>
              <a:gdLst>
                <a:gd name="connsiteX0" fmla="*/ 0 w 4647158"/>
                <a:gd name="connsiteY0" fmla="*/ 0 h 939452"/>
                <a:gd name="connsiteX1" fmla="*/ 4647158 w 4647158"/>
                <a:gd name="connsiteY1" fmla="*/ 0 h 939452"/>
                <a:gd name="connsiteX2" fmla="*/ 4647158 w 4647158"/>
                <a:gd name="connsiteY2" fmla="*/ 939452 h 939452"/>
                <a:gd name="connsiteX3" fmla="*/ 0 w 4647158"/>
                <a:gd name="connsiteY3" fmla="*/ 939452 h 939452"/>
                <a:gd name="connsiteX4" fmla="*/ 0 w 4647158"/>
                <a:gd name="connsiteY4" fmla="*/ 0 h 939452"/>
                <a:gd name="connsiteX0" fmla="*/ 0 w 5010413"/>
                <a:gd name="connsiteY0" fmla="*/ 0 h 939452"/>
                <a:gd name="connsiteX1" fmla="*/ 5010413 w 5010413"/>
                <a:gd name="connsiteY1" fmla="*/ 12527 h 939452"/>
                <a:gd name="connsiteX2" fmla="*/ 4647158 w 5010413"/>
                <a:gd name="connsiteY2" fmla="*/ 939452 h 939452"/>
                <a:gd name="connsiteX3" fmla="*/ 0 w 5010413"/>
                <a:gd name="connsiteY3" fmla="*/ 939452 h 939452"/>
                <a:gd name="connsiteX4" fmla="*/ 0 w 5010413"/>
                <a:gd name="connsiteY4" fmla="*/ 0 h 939452"/>
                <a:gd name="connsiteX0" fmla="*/ 0 w 5010413"/>
                <a:gd name="connsiteY0" fmla="*/ 12525 h 951977"/>
                <a:gd name="connsiteX1" fmla="*/ 5010413 w 5010413"/>
                <a:gd name="connsiteY1" fmla="*/ 0 h 951977"/>
                <a:gd name="connsiteX2" fmla="*/ 4647158 w 5010413"/>
                <a:gd name="connsiteY2" fmla="*/ 951977 h 951977"/>
                <a:gd name="connsiteX3" fmla="*/ 0 w 5010413"/>
                <a:gd name="connsiteY3" fmla="*/ 951977 h 951977"/>
                <a:gd name="connsiteX4" fmla="*/ 0 w 5010413"/>
                <a:gd name="connsiteY4" fmla="*/ 12525 h 9519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10413" h="951977">
                  <a:moveTo>
                    <a:pt x="0" y="12525"/>
                  </a:moveTo>
                  <a:lnTo>
                    <a:pt x="5010413" y="0"/>
                  </a:lnTo>
                  <a:lnTo>
                    <a:pt x="4647158" y="951977"/>
                  </a:lnTo>
                  <a:lnTo>
                    <a:pt x="0" y="951977"/>
                  </a:lnTo>
                  <a:lnTo>
                    <a:pt x="0" y="12525"/>
                  </a:lnTo>
                  <a:close/>
                </a:path>
              </a:pathLst>
            </a:custGeom>
            <a:gradFill flip="none" rotWithShape="1">
              <a:gsLst>
                <a:gs pos="0">
                  <a:srgbClr val="185FAE"/>
                </a:gs>
                <a:gs pos="53000">
                  <a:srgbClr val="2498DA"/>
                </a:gs>
                <a:gs pos="100000">
                  <a:srgbClr val="3EB4A8"/>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827999" tIns="72000" bIns="72000" rtlCol="0" anchor="ctr"/>
            <a:lstStyle/>
            <a:p>
              <a:r>
                <a:rPr kumimoji="1" lang="ja-JP" altLang="en-US" sz="2600" b="1" dirty="0">
                  <a:latin typeface="+mn-ea"/>
                  <a:cs typeface="Hiragino Kaku Gothic ProN W6" charset="-128"/>
                </a:rPr>
                <a:t>プログラムの特徴</a:t>
              </a:r>
            </a:p>
          </p:txBody>
        </p:sp>
        <p:sp>
          <p:nvSpPr>
            <p:cNvPr id="17" name="テキスト ボックス 16"/>
            <p:cNvSpPr txBox="1"/>
            <p:nvPr/>
          </p:nvSpPr>
          <p:spPr>
            <a:xfrm>
              <a:off x="876819" y="1592489"/>
              <a:ext cx="697338" cy="707886"/>
            </a:xfrm>
            <a:prstGeom prst="rect">
              <a:avLst/>
            </a:prstGeom>
            <a:noFill/>
          </p:spPr>
          <p:txBody>
            <a:bodyPr wrap="square" rtlCol="0">
              <a:spAutoFit/>
            </a:bodyPr>
            <a:lstStyle/>
            <a:p>
              <a:r>
                <a:rPr lang="en-US" altLang="ja-JP" sz="4000" dirty="0">
                  <a:solidFill>
                    <a:schemeClr val="bg1"/>
                  </a:solidFill>
                  <a:latin typeface="Futura Medium" panose="020B0602020204020303" pitchFamily="34" charset="-79"/>
                  <a:ea typeface="Helvetica" charset="0"/>
                  <a:cs typeface="Futura Medium" panose="020B0602020204020303" pitchFamily="34" charset="-79"/>
                </a:rPr>
                <a:t>2</a:t>
              </a:r>
              <a:endParaRPr kumimoji="1" lang="ja-JP" altLang="en-US" sz="1600" dirty="0">
                <a:solidFill>
                  <a:schemeClr val="bg1"/>
                </a:solidFill>
                <a:latin typeface="Futura Medium" panose="020B0602020204020303" pitchFamily="34" charset="-79"/>
                <a:ea typeface="Helvetica" charset="0"/>
                <a:cs typeface="Futura Medium" panose="020B0602020204020303" pitchFamily="34" charset="-79"/>
              </a:endParaRPr>
            </a:p>
          </p:txBody>
        </p:sp>
      </p:grpSp>
      <p:grpSp>
        <p:nvGrpSpPr>
          <p:cNvPr id="23" name="図形グループ 22"/>
          <p:cNvGrpSpPr/>
          <p:nvPr/>
        </p:nvGrpSpPr>
        <p:grpSpPr>
          <a:xfrm>
            <a:off x="861916" y="1623304"/>
            <a:ext cx="7404318" cy="902208"/>
            <a:chOff x="854306" y="1428201"/>
            <a:chExt cx="7404318" cy="902208"/>
          </a:xfrm>
        </p:grpSpPr>
        <p:grpSp>
          <p:nvGrpSpPr>
            <p:cNvPr id="12" name="図形グループ 11"/>
            <p:cNvGrpSpPr/>
            <p:nvPr/>
          </p:nvGrpSpPr>
          <p:grpSpPr>
            <a:xfrm>
              <a:off x="854306" y="1428201"/>
              <a:ext cx="7404318" cy="902208"/>
              <a:chOff x="751559" y="1503123"/>
              <a:chExt cx="7404318" cy="902208"/>
            </a:xfrm>
          </p:grpSpPr>
          <p:pic>
            <p:nvPicPr>
              <p:cNvPr id="11" name="図 10"/>
              <p:cNvPicPr>
                <a:picLocks noChangeAspect="1"/>
              </p:cNvPicPr>
              <p:nvPr/>
            </p:nvPicPr>
            <p:blipFill>
              <a:blip r:embed="rId4" cstate="print">
                <a:alphaModFix amt="81000"/>
                <a:extLst>
                  <a:ext uri="{28A0092B-C50C-407E-A947-70E740481C1C}">
                    <a14:useLocalDpi xmlns:a14="http://schemas.microsoft.com/office/drawing/2010/main" val="0"/>
                  </a:ext>
                </a:extLst>
              </a:blip>
              <a:stretch>
                <a:fillRect/>
              </a:stretch>
            </p:blipFill>
            <p:spPr>
              <a:xfrm>
                <a:off x="5327333" y="1503123"/>
                <a:ext cx="2828544" cy="902208"/>
              </a:xfrm>
              <a:prstGeom prst="rect">
                <a:avLst/>
              </a:prstGeom>
            </p:spPr>
          </p:pic>
          <p:sp>
            <p:nvSpPr>
              <p:cNvPr id="4" name="正方形/長方形 3"/>
              <p:cNvSpPr/>
              <p:nvPr/>
            </p:nvSpPr>
            <p:spPr>
              <a:xfrm>
                <a:off x="751559" y="1503123"/>
                <a:ext cx="5010413" cy="901874"/>
              </a:xfrm>
              <a:custGeom>
                <a:avLst/>
                <a:gdLst>
                  <a:gd name="connsiteX0" fmla="*/ 0 w 4647158"/>
                  <a:gd name="connsiteY0" fmla="*/ 0 h 939452"/>
                  <a:gd name="connsiteX1" fmla="*/ 4647158 w 4647158"/>
                  <a:gd name="connsiteY1" fmla="*/ 0 h 939452"/>
                  <a:gd name="connsiteX2" fmla="*/ 4647158 w 4647158"/>
                  <a:gd name="connsiteY2" fmla="*/ 939452 h 939452"/>
                  <a:gd name="connsiteX3" fmla="*/ 0 w 4647158"/>
                  <a:gd name="connsiteY3" fmla="*/ 939452 h 939452"/>
                  <a:gd name="connsiteX4" fmla="*/ 0 w 4647158"/>
                  <a:gd name="connsiteY4" fmla="*/ 0 h 939452"/>
                  <a:gd name="connsiteX0" fmla="*/ 0 w 5010413"/>
                  <a:gd name="connsiteY0" fmla="*/ 0 h 939452"/>
                  <a:gd name="connsiteX1" fmla="*/ 5010413 w 5010413"/>
                  <a:gd name="connsiteY1" fmla="*/ 12527 h 939452"/>
                  <a:gd name="connsiteX2" fmla="*/ 4647158 w 5010413"/>
                  <a:gd name="connsiteY2" fmla="*/ 939452 h 939452"/>
                  <a:gd name="connsiteX3" fmla="*/ 0 w 5010413"/>
                  <a:gd name="connsiteY3" fmla="*/ 939452 h 939452"/>
                  <a:gd name="connsiteX4" fmla="*/ 0 w 5010413"/>
                  <a:gd name="connsiteY4" fmla="*/ 0 h 939452"/>
                  <a:gd name="connsiteX0" fmla="*/ 0 w 5010413"/>
                  <a:gd name="connsiteY0" fmla="*/ 12525 h 951977"/>
                  <a:gd name="connsiteX1" fmla="*/ 5010413 w 5010413"/>
                  <a:gd name="connsiteY1" fmla="*/ 0 h 951977"/>
                  <a:gd name="connsiteX2" fmla="*/ 4647158 w 5010413"/>
                  <a:gd name="connsiteY2" fmla="*/ 951977 h 951977"/>
                  <a:gd name="connsiteX3" fmla="*/ 0 w 5010413"/>
                  <a:gd name="connsiteY3" fmla="*/ 951977 h 951977"/>
                  <a:gd name="connsiteX4" fmla="*/ 0 w 5010413"/>
                  <a:gd name="connsiteY4" fmla="*/ 12525 h 9519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10413" h="951977">
                    <a:moveTo>
                      <a:pt x="0" y="12525"/>
                    </a:moveTo>
                    <a:lnTo>
                      <a:pt x="5010413" y="0"/>
                    </a:lnTo>
                    <a:lnTo>
                      <a:pt x="4647158" y="951977"/>
                    </a:lnTo>
                    <a:lnTo>
                      <a:pt x="0" y="951977"/>
                    </a:lnTo>
                    <a:lnTo>
                      <a:pt x="0" y="12525"/>
                    </a:lnTo>
                    <a:close/>
                  </a:path>
                </a:pathLst>
              </a:custGeom>
              <a:gradFill flip="none" rotWithShape="1">
                <a:gsLst>
                  <a:gs pos="0">
                    <a:srgbClr val="185FAE"/>
                  </a:gs>
                  <a:gs pos="53000">
                    <a:srgbClr val="2498DA"/>
                  </a:gs>
                  <a:gs pos="100000">
                    <a:srgbClr val="3EB4A8"/>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827999" tIns="72000" bIns="72000" rtlCol="0" anchor="ctr"/>
              <a:lstStyle/>
              <a:p>
                <a:r>
                  <a:rPr kumimoji="1" lang="en-US" altLang="ja-JP" sz="2600" dirty="0">
                    <a:latin typeface="Futura Medium" panose="020B0602020204020303" pitchFamily="34" charset="-79"/>
                    <a:cs typeface="Futura Medium" panose="020B0602020204020303" pitchFamily="34" charset="-79"/>
                  </a:rPr>
                  <a:t>IAESTE</a:t>
                </a:r>
                <a:r>
                  <a:rPr kumimoji="1" lang="ja-JP" altLang="en-US" sz="2600" b="1" dirty="0">
                    <a:latin typeface="+mn-ea"/>
                    <a:cs typeface="Hiragino Kaku Gothic ProN W6" charset="-128"/>
                  </a:rPr>
                  <a:t>とは</a:t>
                </a:r>
              </a:p>
            </p:txBody>
          </p:sp>
          <p:sp>
            <p:nvSpPr>
              <p:cNvPr id="7" name="テキスト ボックス 6"/>
              <p:cNvSpPr txBox="1"/>
              <p:nvPr/>
            </p:nvSpPr>
            <p:spPr>
              <a:xfrm>
                <a:off x="876819" y="1592489"/>
                <a:ext cx="697338" cy="707886"/>
              </a:xfrm>
              <a:prstGeom prst="rect">
                <a:avLst/>
              </a:prstGeom>
              <a:noFill/>
            </p:spPr>
            <p:txBody>
              <a:bodyPr wrap="square" rtlCol="0">
                <a:spAutoFit/>
              </a:bodyPr>
              <a:lstStyle/>
              <a:p>
                <a:r>
                  <a:rPr kumimoji="1" lang="en-US" altLang="ja-JP" sz="4000" dirty="0">
                    <a:solidFill>
                      <a:schemeClr val="bg1"/>
                    </a:solidFill>
                    <a:latin typeface="Futura Medium" panose="020B0602020204020303" pitchFamily="34" charset="-79"/>
                    <a:ea typeface="Helvetica" charset="0"/>
                    <a:cs typeface="Futura Medium" panose="020B0602020204020303" pitchFamily="34" charset="-79"/>
                  </a:rPr>
                  <a:t>1</a:t>
                </a:r>
                <a:endParaRPr kumimoji="1" lang="ja-JP" altLang="en-US" sz="1600" dirty="0">
                  <a:solidFill>
                    <a:schemeClr val="bg1"/>
                  </a:solidFill>
                  <a:latin typeface="Futura Medium" panose="020B0602020204020303" pitchFamily="34" charset="-79"/>
                  <a:ea typeface="Helvetica" charset="0"/>
                  <a:cs typeface="Futura Medium" panose="020B0602020204020303" pitchFamily="34" charset="-79"/>
                </a:endParaRPr>
              </a:p>
            </p:txBody>
          </p:sp>
        </p:grpSp>
        <p:pic>
          <p:nvPicPr>
            <p:cNvPr id="22" name="図 2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994728" y="1526857"/>
              <a:ext cx="1932234" cy="704561"/>
            </a:xfrm>
            <a:prstGeom prst="rect">
              <a:avLst/>
            </a:prstGeom>
          </p:spPr>
        </p:pic>
      </p:grpSp>
      <p:grpSp>
        <p:nvGrpSpPr>
          <p:cNvPr id="30" name="図形グループ 29"/>
          <p:cNvGrpSpPr/>
          <p:nvPr/>
        </p:nvGrpSpPr>
        <p:grpSpPr>
          <a:xfrm>
            <a:off x="861916" y="4402306"/>
            <a:ext cx="7427779" cy="901874"/>
            <a:chOff x="854306" y="4406864"/>
            <a:chExt cx="7427779" cy="901874"/>
          </a:xfrm>
        </p:grpSpPr>
        <p:pic>
          <p:nvPicPr>
            <p:cNvPr id="29" name="図 28"/>
            <p:cNvPicPr>
              <a:picLocks noChangeAspect="1"/>
            </p:cNvPicPr>
            <p:nvPr/>
          </p:nvPicPr>
          <p:blipFill rotWithShape="1">
            <a:blip r:embed="rId6" cstate="print"/>
            <a:srcRect t="22795" b="353"/>
            <a:stretch/>
          </p:blipFill>
          <p:spPr>
            <a:xfrm>
              <a:off x="5339519" y="4410656"/>
              <a:ext cx="2942566" cy="898082"/>
            </a:xfrm>
            <a:prstGeom prst="rect">
              <a:avLst/>
            </a:prstGeom>
          </p:spPr>
        </p:pic>
        <p:grpSp>
          <p:nvGrpSpPr>
            <p:cNvPr id="24" name="図形グループ 23"/>
            <p:cNvGrpSpPr/>
            <p:nvPr/>
          </p:nvGrpSpPr>
          <p:grpSpPr>
            <a:xfrm>
              <a:off x="854306" y="4406864"/>
              <a:ext cx="7427779" cy="901874"/>
              <a:chOff x="751559" y="1503123"/>
              <a:chExt cx="7427779" cy="901874"/>
            </a:xfrm>
          </p:grpSpPr>
          <p:pic>
            <p:nvPicPr>
              <p:cNvPr id="26" name="図 25"/>
              <p:cNvPicPr>
                <a:picLocks noChangeAspect="1"/>
              </p:cNvPicPr>
              <p:nvPr/>
            </p:nvPicPr>
            <p:blipFill>
              <a:blip r:embed="rId4" cstate="print">
                <a:alphaModFix amt="67000"/>
                <a:extLst>
                  <a:ext uri="{28A0092B-C50C-407E-A947-70E740481C1C}">
                    <a14:useLocalDpi xmlns:a14="http://schemas.microsoft.com/office/drawing/2010/main" val="0"/>
                  </a:ext>
                </a:extLst>
              </a:blip>
              <a:stretch>
                <a:fillRect/>
              </a:stretch>
            </p:blipFill>
            <p:spPr>
              <a:xfrm>
                <a:off x="5363730" y="1506915"/>
                <a:ext cx="2815608" cy="898082"/>
              </a:xfrm>
              <a:prstGeom prst="rect">
                <a:avLst/>
              </a:prstGeom>
            </p:spPr>
          </p:pic>
          <p:sp>
            <p:nvSpPr>
              <p:cNvPr id="27" name="正方形/長方形 3"/>
              <p:cNvSpPr/>
              <p:nvPr/>
            </p:nvSpPr>
            <p:spPr>
              <a:xfrm>
                <a:off x="751559" y="1503123"/>
                <a:ext cx="5010413" cy="901874"/>
              </a:xfrm>
              <a:custGeom>
                <a:avLst/>
                <a:gdLst>
                  <a:gd name="connsiteX0" fmla="*/ 0 w 4647158"/>
                  <a:gd name="connsiteY0" fmla="*/ 0 h 939452"/>
                  <a:gd name="connsiteX1" fmla="*/ 4647158 w 4647158"/>
                  <a:gd name="connsiteY1" fmla="*/ 0 h 939452"/>
                  <a:gd name="connsiteX2" fmla="*/ 4647158 w 4647158"/>
                  <a:gd name="connsiteY2" fmla="*/ 939452 h 939452"/>
                  <a:gd name="connsiteX3" fmla="*/ 0 w 4647158"/>
                  <a:gd name="connsiteY3" fmla="*/ 939452 h 939452"/>
                  <a:gd name="connsiteX4" fmla="*/ 0 w 4647158"/>
                  <a:gd name="connsiteY4" fmla="*/ 0 h 939452"/>
                  <a:gd name="connsiteX0" fmla="*/ 0 w 5010413"/>
                  <a:gd name="connsiteY0" fmla="*/ 0 h 939452"/>
                  <a:gd name="connsiteX1" fmla="*/ 5010413 w 5010413"/>
                  <a:gd name="connsiteY1" fmla="*/ 12527 h 939452"/>
                  <a:gd name="connsiteX2" fmla="*/ 4647158 w 5010413"/>
                  <a:gd name="connsiteY2" fmla="*/ 939452 h 939452"/>
                  <a:gd name="connsiteX3" fmla="*/ 0 w 5010413"/>
                  <a:gd name="connsiteY3" fmla="*/ 939452 h 939452"/>
                  <a:gd name="connsiteX4" fmla="*/ 0 w 5010413"/>
                  <a:gd name="connsiteY4" fmla="*/ 0 h 939452"/>
                  <a:gd name="connsiteX0" fmla="*/ 0 w 5010413"/>
                  <a:gd name="connsiteY0" fmla="*/ 12525 h 951977"/>
                  <a:gd name="connsiteX1" fmla="*/ 5010413 w 5010413"/>
                  <a:gd name="connsiteY1" fmla="*/ 0 h 951977"/>
                  <a:gd name="connsiteX2" fmla="*/ 4647158 w 5010413"/>
                  <a:gd name="connsiteY2" fmla="*/ 951977 h 951977"/>
                  <a:gd name="connsiteX3" fmla="*/ 0 w 5010413"/>
                  <a:gd name="connsiteY3" fmla="*/ 951977 h 951977"/>
                  <a:gd name="connsiteX4" fmla="*/ 0 w 5010413"/>
                  <a:gd name="connsiteY4" fmla="*/ 12525 h 9519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10413" h="951977">
                    <a:moveTo>
                      <a:pt x="0" y="12525"/>
                    </a:moveTo>
                    <a:lnTo>
                      <a:pt x="5010413" y="0"/>
                    </a:lnTo>
                    <a:lnTo>
                      <a:pt x="4647158" y="951977"/>
                    </a:lnTo>
                    <a:lnTo>
                      <a:pt x="0" y="951977"/>
                    </a:lnTo>
                    <a:lnTo>
                      <a:pt x="0" y="12525"/>
                    </a:lnTo>
                    <a:close/>
                  </a:path>
                </a:pathLst>
              </a:custGeom>
              <a:gradFill flip="none" rotWithShape="1">
                <a:gsLst>
                  <a:gs pos="0">
                    <a:srgbClr val="185FAE"/>
                  </a:gs>
                  <a:gs pos="53000">
                    <a:srgbClr val="2498DA"/>
                  </a:gs>
                  <a:gs pos="100000">
                    <a:srgbClr val="3EB4A8"/>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827999" tIns="72000" bIns="72000" rtlCol="0" anchor="ctr"/>
              <a:lstStyle/>
              <a:p>
                <a:r>
                  <a:rPr kumimoji="1" lang="ja-JP" altLang="en-US" sz="2600" b="1" dirty="0">
                    <a:latin typeface="+mn-ea"/>
                    <a:cs typeface="Hiragino Kaku Gothic ProN W6" charset="-128"/>
                  </a:rPr>
                  <a:t>応募から研修まで</a:t>
                </a:r>
              </a:p>
            </p:txBody>
          </p:sp>
          <p:sp>
            <p:nvSpPr>
              <p:cNvPr id="28" name="テキスト ボックス 27"/>
              <p:cNvSpPr txBox="1"/>
              <p:nvPr/>
            </p:nvSpPr>
            <p:spPr>
              <a:xfrm>
                <a:off x="876819" y="1592489"/>
                <a:ext cx="697338" cy="707886"/>
              </a:xfrm>
              <a:prstGeom prst="rect">
                <a:avLst/>
              </a:prstGeom>
              <a:noFill/>
            </p:spPr>
            <p:txBody>
              <a:bodyPr wrap="square" rtlCol="0">
                <a:spAutoFit/>
              </a:bodyPr>
              <a:lstStyle/>
              <a:p>
                <a:r>
                  <a:rPr lang="en-US" altLang="ja-JP" sz="4000" dirty="0">
                    <a:solidFill>
                      <a:schemeClr val="bg1"/>
                    </a:solidFill>
                    <a:latin typeface="Futura Medium" panose="020B0602020204020303" pitchFamily="34" charset="-79"/>
                    <a:ea typeface="Helvetica" charset="0"/>
                    <a:cs typeface="Futura Medium" panose="020B0602020204020303" pitchFamily="34" charset="-79"/>
                  </a:rPr>
                  <a:t>3</a:t>
                </a:r>
                <a:endParaRPr kumimoji="1" lang="ja-JP" altLang="en-US" sz="1600" dirty="0">
                  <a:solidFill>
                    <a:schemeClr val="bg1"/>
                  </a:solidFill>
                  <a:latin typeface="Futura Medium" panose="020B0602020204020303" pitchFamily="34" charset="-79"/>
                  <a:ea typeface="Helvetica" charset="0"/>
                  <a:cs typeface="Futura Medium" panose="020B0602020204020303" pitchFamily="34" charset="-79"/>
                </a:endParaRPr>
              </a:p>
            </p:txBody>
          </p:sp>
        </p:grpSp>
      </p:grpSp>
      <p:sp>
        <p:nvSpPr>
          <p:cNvPr id="25" name="正方形/長方形 24">
            <a:extLst>
              <a:ext uri="{FF2B5EF4-FFF2-40B4-BE49-F238E27FC236}">
                <a16:creationId xmlns:a16="http://schemas.microsoft.com/office/drawing/2014/main" id="{FD4E3839-C297-4640-9CD9-FDFA32814215}"/>
              </a:ext>
            </a:extLst>
          </p:cNvPr>
          <p:cNvSpPr/>
          <p:nvPr/>
        </p:nvSpPr>
        <p:spPr>
          <a:xfrm>
            <a:off x="861916" y="4406098"/>
            <a:ext cx="7427779" cy="898082"/>
          </a:xfrm>
          <a:prstGeom prst="rect">
            <a:avLst/>
          </a:prstGeom>
          <a:solidFill>
            <a:schemeClr val="bg1">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正方形/長方形 30">
            <a:extLst>
              <a:ext uri="{FF2B5EF4-FFF2-40B4-BE49-F238E27FC236}">
                <a16:creationId xmlns:a16="http://schemas.microsoft.com/office/drawing/2014/main" id="{449DB572-7C62-D54E-9FF9-AEC0E4E007C2}"/>
              </a:ext>
            </a:extLst>
          </p:cNvPr>
          <p:cNvSpPr/>
          <p:nvPr/>
        </p:nvSpPr>
        <p:spPr>
          <a:xfrm>
            <a:off x="838455" y="1518682"/>
            <a:ext cx="7427779" cy="1004599"/>
          </a:xfrm>
          <a:prstGeom prst="rect">
            <a:avLst/>
          </a:prstGeom>
          <a:solidFill>
            <a:schemeClr val="bg1">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9457322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F5703EAE-6F21-4879-92F0-A2EF6440CE14}" type="slidenum">
              <a:rPr lang="ja-JP" altLang="en-US" smtClean="0"/>
              <a:pPr/>
              <a:t>7</a:t>
            </a:fld>
            <a:endParaRPr lang="ja-JP" altLang="en-US"/>
          </a:p>
        </p:txBody>
      </p:sp>
      <p:sp>
        <p:nvSpPr>
          <p:cNvPr id="3" name="タイトル 2"/>
          <p:cNvSpPr>
            <a:spLocks noGrp="1"/>
          </p:cNvSpPr>
          <p:nvPr>
            <p:ph type="title"/>
          </p:nvPr>
        </p:nvSpPr>
        <p:spPr/>
        <p:txBody>
          <a:bodyPr/>
          <a:lstStyle/>
          <a:p>
            <a:r>
              <a:rPr kumimoji="1" lang="ja-JP" altLang="en-US" dirty="0"/>
              <a:t>プログラムの特徴</a:t>
            </a:r>
          </a:p>
        </p:txBody>
      </p:sp>
      <p:sp>
        <p:nvSpPr>
          <p:cNvPr id="5" name="テキスト ボックス 4"/>
          <p:cNvSpPr txBox="1"/>
          <p:nvPr/>
        </p:nvSpPr>
        <p:spPr>
          <a:xfrm>
            <a:off x="853032" y="3935146"/>
            <a:ext cx="2246062" cy="338554"/>
          </a:xfrm>
          <a:prstGeom prst="rect">
            <a:avLst/>
          </a:prstGeom>
          <a:noFill/>
        </p:spPr>
        <p:txBody>
          <a:bodyPr wrap="square" rtlCol="0">
            <a:spAutoFit/>
          </a:bodyPr>
          <a:lstStyle/>
          <a:p>
            <a:pPr algn="ctr"/>
            <a:r>
              <a:rPr kumimoji="1" lang="ja-JP" altLang="en-US" sz="1600" b="1" dirty="0">
                <a:solidFill>
                  <a:srgbClr val="478EB4"/>
                </a:solidFill>
                <a:latin typeface="+mn-ea"/>
                <a:cs typeface="Hiragino Kaku Gothic ProN W6" charset="-128"/>
              </a:rPr>
              <a:t>専門性の高い分野</a:t>
            </a:r>
            <a:endParaRPr kumimoji="1" lang="en-US" altLang="ja-JP" sz="1600" b="1" dirty="0">
              <a:solidFill>
                <a:srgbClr val="478EB4"/>
              </a:solidFill>
              <a:latin typeface="+mn-ea"/>
              <a:cs typeface="Hiragino Kaku Gothic ProN W6" charset="-128"/>
            </a:endParaRPr>
          </a:p>
        </p:txBody>
      </p:sp>
      <p:grpSp>
        <p:nvGrpSpPr>
          <p:cNvPr id="8" name="図形グループ 7"/>
          <p:cNvGrpSpPr/>
          <p:nvPr/>
        </p:nvGrpSpPr>
        <p:grpSpPr>
          <a:xfrm>
            <a:off x="1323364" y="2407116"/>
            <a:ext cx="1305399" cy="1305399"/>
            <a:chOff x="1484217" y="2638926"/>
            <a:chExt cx="1188000" cy="1188000"/>
          </a:xfrm>
        </p:grpSpPr>
        <p:sp>
          <p:nvSpPr>
            <p:cNvPr id="4" name="円/楕円 3"/>
            <p:cNvSpPr/>
            <p:nvPr/>
          </p:nvSpPr>
          <p:spPr>
            <a:xfrm>
              <a:off x="1484217" y="2638926"/>
              <a:ext cx="1188000" cy="1188000"/>
            </a:xfrm>
            <a:prstGeom prst="ellipse">
              <a:avLst/>
            </a:prstGeom>
            <a:gradFill>
              <a:gsLst>
                <a:gs pos="49000">
                  <a:srgbClr val="2498DA"/>
                </a:gs>
                <a:gs pos="0">
                  <a:srgbClr val="185FAE"/>
                </a:gs>
                <a:gs pos="100000">
                  <a:srgbClr val="3EB4A8"/>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円/楕円 19"/>
            <p:cNvSpPr/>
            <p:nvPr/>
          </p:nvSpPr>
          <p:spPr>
            <a:xfrm>
              <a:off x="1682218" y="2820135"/>
              <a:ext cx="792000" cy="7920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6" name="テキスト ボックス 5"/>
          <p:cNvSpPr txBox="1"/>
          <p:nvPr/>
        </p:nvSpPr>
        <p:spPr>
          <a:xfrm>
            <a:off x="3456149" y="3935146"/>
            <a:ext cx="2246062" cy="830997"/>
          </a:xfrm>
          <a:prstGeom prst="rect">
            <a:avLst/>
          </a:prstGeom>
          <a:noFill/>
        </p:spPr>
        <p:txBody>
          <a:bodyPr wrap="square" rtlCol="0">
            <a:spAutoFit/>
          </a:bodyPr>
          <a:lstStyle/>
          <a:p>
            <a:pPr algn="ctr"/>
            <a:r>
              <a:rPr lang="en-US" altLang="ja-JP" sz="1600" dirty="0">
                <a:solidFill>
                  <a:srgbClr val="478EB4"/>
                </a:solidFill>
                <a:latin typeface="Futura Medium" panose="020B0602020204020303" pitchFamily="34" charset="-79"/>
                <a:cs typeface="Futura Medium" panose="020B0602020204020303" pitchFamily="34" charset="-79"/>
              </a:rPr>
              <a:t>8 – 52</a:t>
            </a:r>
            <a:r>
              <a:rPr lang="en-US" altLang="ja-JP" sz="1600" b="1" dirty="0">
                <a:solidFill>
                  <a:srgbClr val="478EB4"/>
                </a:solidFill>
                <a:latin typeface="+mn-ea"/>
                <a:cs typeface="Hiragino Kaku Gothic ProN W6" charset="-128"/>
              </a:rPr>
              <a:t> </a:t>
            </a:r>
            <a:r>
              <a:rPr lang="ja-JP" altLang="en-US" sz="1600" b="1" dirty="0">
                <a:solidFill>
                  <a:srgbClr val="478EB4"/>
                </a:solidFill>
                <a:latin typeface="+mn-ea"/>
                <a:cs typeface="Hiragino Kaku Gothic ProN W6" charset="-128"/>
              </a:rPr>
              <a:t>週間の</a:t>
            </a:r>
            <a:endParaRPr lang="en-US" altLang="ja-JP" sz="1600" b="1" dirty="0">
              <a:solidFill>
                <a:srgbClr val="478EB4"/>
              </a:solidFill>
              <a:latin typeface="+mn-ea"/>
              <a:cs typeface="Hiragino Kaku Gothic ProN W6" charset="-128"/>
            </a:endParaRPr>
          </a:p>
          <a:p>
            <a:pPr algn="ctr"/>
            <a:r>
              <a:rPr lang="ja-JP" altLang="en-US" sz="1600" b="1" dirty="0">
                <a:solidFill>
                  <a:srgbClr val="478EB4"/>
                </a:solidFill>
                <a:latin typeface="+mn-ea"/>
                <a:cs typeface="Hiragino Kaku Gothic ProN W6" charset="-128"/>
              </a:rPr>
              <a:t>選べる研修期間</a:t>
            </a:r>
            <a:endParaRPr lang="en-US" altLang="ja-JP" sz="1600" b="1" dirty="0">
              <a:solidFill>
                <a:srgbClr val="478EB4"/>
              </a:solidFill>
              <a:latin typeface="+mn-ea"/>
              <a:cs typeface="Hiragino Kaku Gothic ProN W6" charset="-128"/>
            </a:endParaRPr>
          </a:p>
          <a:p>
            <a:pPr algn="ctr"/>
            <a:endParaRPr lang="en-US" altLang="ja-JP" sz="1600" b="1" dirty="0">
              <a:solidFill>
                <a:srgbClr val="478EB4"/>
              </a:solidFill>
              <a:latin typeface="+mn-ea"/>
              <a:cs typeface="Hiragino Kaku Gothic ProN W6" charset="-128"/>
            </a:endParaRPr>
          </a:p>
        </p:txBody>
      </p:sp>
      <p:grpSp>
        <p:nvGrpSpPr>
          <p:cNvPr id="12" name="図形グループ 11"/>
          <p:cNvGrpSpPr/>
          <p:nvPr/>
        </p:nvGrpSpPr>
        <p:grpSpPr>
          <a:xfrm>
            <a:off x="3882672" y="2384050"/>
            <a:ext cx="1305399" cy="1305399"/>
            <a:chOff x="4043525" y="2615860"/>
            <a:chExt cx="1188000" cy="1188000"/>
          </a:xfrm>
        </p:grpSpPr>
        <p:sp>
          <p:nvSpPr>
            <p:cNvPr id="31" name="円/楕円 30"/>
            <p:cNvSpPr/>
            <p:nvPr/>
          </p:nvSpPr>
          <p:spPr>
            <a:xfrm>
              <a:off x="4043525" y="2615860"/>
              <a:ext cx="1188000" cy="1188000"/>
            </a:xfrm>
            <a:prstGeom prst="ellipse">
              <a:avLst/>
            </a:prstGeom>
            <a:gradFill>
              <a:gsLst>
                <a:gs pos="50000">
                  <a:srgbClr val="2498DA"/>
                </a:gs>
                <a:gs pos="0">
                  <a:srgbClr val="185FAE"/>
                </a:gs>
                <a:gs pos="100000">
                  <a:srgbClr val="3EB4A8"/>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0" name="図形グループ 9"/>
            <p:cNvGrpSpPr>
              <a:grpSpLocks noChangeAspect="1"/>
            </p:cNvGrpSpPr>
            <p:nvPr/>
          </p:nvGrpSpPr>
          <p:grpSpPr>
            <a:xfrm>
              <a:off x="4241525" y="2813860"/>
              <a:ext cx="792000" cy="792000"/>
              <a:chOff x="4004063" y="8068249"/>
              <a:chExt cx="1088871" cy="1088871"/>
            </a:xfrm>
          </p:grpSpPr>
          <p:sp>
            <p:nvSpPr>
              <p:cNvPr id="18" name="円/楕円 17"/>
              <p:cNvSpPr/>
              <p:nvPr/>
            </p:nvSpPr>
            <p:spPr>
              <a:xfrm>
                <a:off x="4004063" y="8068249"/>
                <a:ext cx="1088871" cy="1088871"/>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9" name="図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76253" y="8315530"/>
                <a:ext cx="550947" cy="550947"/>
              </a:xfrm>
              <a:prstGeom prst="rect">
                <a:avLst/>
              </a:prstGeom>
            </p:spPr>
          </p:pic>
        </p:grpSp>
      </p:grpSp>
      <p:sp>
        <p:nvSpPr>
          <p:cNvPr id="7" name="テキスト ボックス 6"/>
          <p:cNvSpPr txBox="1"/>
          <p:nvPr/>
        </p:nvSpPr>
        <p:spPr>
          <a:xfrm>
            <a:off x="5966889" y="3935146"/>
            <a:ext cx="2433682" cy="584775"/>
          </a:xfrm>
          <a:prstGeom prst="rect">
            <a:avLst/>
          </a:prstGeom>
          <a:noFill/>
        </p:spPr>
        <p:txBody>
          <a:bodyPr wrap="square" rtlCol="0">
            <a:spAutoFit/>
          </a:bodyPr>
          <a:lstStyle/>
          <a:p>
            <a:pPr algn="ctr"/>
            <a:r>
              <a:rPr lang="ja-JP" altLang="en-US" sz="1600" b="1" dirty="0">
                <a:solidFill>
                  <a:srgbClr val="478EB4"/>
                </a:solidFill>
                <a:latin typeface="+mn-ea"/>
                <a:cs typeface="Hiragino Kaku Gothic ProN W6" charset="-128"/>
              </a:rPr>
              <a:t>現地 </a:t>
            </a:r>
            <a:r>
              <a:rPr lang="en-US" altLang="ja-JP" sz="1600" b="1" dirty="0">
                <a:solidFill>
                  <a:srgbClr val="478EB4"/>
                </a:solidFill>
                <a:latin typeface="+mn-ea"/>
                <a:cs typeface="Hiragino Kaku Gothic ProN W6" charset="-128"/>
              </a:rPr>
              <a:t>IAESTE</a:t>
            </a:r>
            <a:r>
              <a:rPr lang="ja-JP" altLang="en-US" sz="1600" b="1" dirty="0">
                <a:solidFill>
                  <a:srgbClr val="478EB4"/>
                </a:solidFill>
                <a:latin typeface="+mn-ea"/>
                <a:cs typeface="Hiragino Kaku Gothic ProN W6" charset="-128"/>
              </a:rPr>
              <a:t>スタッフ</a:t>
            </a:r>
            <a:endParaRPr lang="en-US" altLang="ja-JP" sz="1600" b="1" dirty="0">
              <a:solidFill>
                <a:srgbClr val="478EB4"/>
              </a:solidFill>
              <a:latin typeface="+mn-ea"/>
              <a:cs typeface="Hiragino Kaku Gothic ProN W6" charset="-128"/>
            </a:endParaRPr>
          </a:p>
          <a:p>
            <a:pPr algn="ctr"/>
            <a:r>
              <a:rPr lang="ja-JP" altLang="en-US" sz="1600" b="1" dirty="0">
                <a:solidFill>
                  <a:srgbClr val="478EB4"/>
                </a:solidFill>
                <a:latin typeface="+mn-ea"/>
                <a:cs typeface="Hiragino Kaku Gothic ProN W6" charset="-128"/>
              </a:rPr>
              <a:t>によるサポート</a:t>
            </a:r>
            <a:endParaRPr lang="en-US" altLang="ja-JP" sz="1600" b="1" dirty="0">
              <a:solidFill>
                <a:srgbClr val="478EB4"/>
              </a:solidFill>
              <a:latin typeface="+mn-ea"/>
              <a:cs typeface="Hiragino Kaku Gothic ProN W6" charset="-128"/>
            </a:endParaRPr>
          </a:p>
        </p:txBody>
      </p:sp>
      <p:grpSp>
        <p:nvGrpSpPr>
          <p:cNvPr id="13" name="図形グループ 12"/>
          <p:cNvGrpSpPr/>
          <p:nvPr/>
        </p:nvGrpSpPr>
        <p:grpSpPr>
          <a:xfrm>
            <a:off x="6420037" y="2368280"/>
            <a:ext cx="1305399" cy="1305399"/>
            <a:chOff x="6580890" y="2600090"/>
            <a:chExt cx="1188000" cy="1188000"/>
          </a:xfrm>
        </p:grpSpPr>
        <p:sp>
          <p:nvSpPr>
            <p:cNvPr id="32" name="円/楕円 31"/>
            <p:cNvSpPr/>
            <p:nvPr/>
          </p:nvSpPr>
          <p:spPr>
            <a:xfrm>
              <a:off x="6580890" y="2600090"/>
              <a:ext cx="1188000" cy="1188000"/>
            </a:xfrm>
            <a:prstGeom prst="ellipse">
              <a:avLst/>
            </a:prstGeom>
            <a:gradFill>
              <a:gsLst>
                <a:gs pos="50000">
                  <a:srgbClr val="2498DA"/>
                </a:gs>
                <a:gs pos="0">
                  <a:srgbClr val="185FAE"/>
                </a:gs>
                <a:gs pos="100000">
                  <a:srgbClr val="3EB4A8"/>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1" name="図形グループ 10"/>
            <p:cNvGrpSpPr>
              <a:grpSpLocks noChangeAspect="1"/>
            </p:cNvGrpSpPr>
            <p:nvPr/>
          </p:nvGrpSpPr>
          <p:grpSpPr>
            <a:xfrm>
              <a:off x="6782321" y="2800005"/>
              <a:ext cx="792000" cy="792000"/>
              <a:chOff x="5955766" y="8068249"/>
              <a:chExt cx="1088871" cy="1088871"/>
            </a:xfrm>
          </p:grpSpPr>
          <p:sp>
            <p:nvSpPr>
              <p:cNvPr id="15" name="円/楕円 14"/>
              <p:cNvSpPr/>
              <p:nvPr/>
            </p:nvSpPr>
            <p:spPr>
              <a:xfrm>
                <a:off x="5955766" y="8068249"/>
                <a:ext cx="1088871" cy="1088871"/>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6" name="図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83412" y="8337209"/>
                <a:ext cx="550947" cy="550947"/>
              </a:xfrm>
              <a:prstGeom prst="rect">
                <a:avLst/>
              </a:prstGeom>
            </p:spPr>
          </p:pic>
          <p:pic>
            <p:nvPicPr>
              <p:cNvPr id="17" name="図 1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421133" y="8346803"/>
                <a:ext cx="531761" cy="531761"/>
              </a:xfrm>
              <a:prstGeom prst="rect">
                <a:avLst/>
              </a:prstGeom>
            </p:spPr>
          </p:pic>
        </p:grpSp>
      </p:grpSp>
      <p:pic>
        <p:nvPicPr>
          <p:cNvPr id="14" name="図 1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701597" y="2772649"/>
            <a:ext cx="548933" cy="548933"/>
          </a:xfrm>
          <a:prstGeom prst="rect">
            <a:avLst/>
          </a:prstGeom>
        </p:spPr>
      </p:pic>
      <p:sp>
        <p:nvSpPr>
          <p:cNvPr id="22" name="テキスト ボックス 21">
            <a:extLst>
              <a:ext uri="{FF2B5EF4-FFF2-40B4-BE49-F238E27FC236}">
                <a16:creationId xmlns:a16="http://schemas.microsoft.com/office/drawing/2014/main" id="{69A0E30F-AF68-4E7C-B85B-CEE3803211AA}"/>
              </a:ext>
            </a:extLst>
          </p:cNvPr>
          <p:cNvSpPr txBox="1"/>
          <p:nvPr/>
        </p:nvSpPr>
        <p:spPr>
          <a:xfrm>
            <a:off x="4975847" y="5538479"/>
            <a:ext cx="3331053" cy="830997"/>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ja-JP" sz="1600" b="1" i="0" u="none" strike="noStrike" kern="1200" cap="none" spc="0" normalizeH="0" baseline="0" noProof="0" dirty="0">
                <a:ln>
                  <a:noFill/>
                </a:ln>
                <a:solidFill>
                  <a:srgbClr val="478EB4"/>
                </a:solidFill>
                <a:effectLst/>
                <a:uLnTx/>
                <a:uFillTx/>
                <a:latin typeface="游ゴシック" panose="020B0400000000000000" pitchFamily="50" charset="-128"/>
                <a:ea typeface="游ゴシック" panose="020B0400000000000000" pitchFamily="50" charset="-128"/>
                <a:cs typeface="Hiragino Kaku Gothic ProN W6" charset="-128"/>
              </a:rPr>
              <a:t>※</a:t>
            </a:r>
            <a:r>
              <a:rPr kumimoji="0" lang="ja-JP" altLang="en-US" sz="1600" b="1" i="0" u="none" strike="noStrike" kern="1200" cap="none" spc="0" normalizeH="0" baseline="0" noProof="0" dirty="0">
                <a:ln>
                  <a:noFill/>
                </a:ln>
                <a:solidFill>
                  <a:srgbClr val="478EB4"/>
                </a:solidFill>
                <a:effectLst/>
                <a:uLnTx/>
                <a:uFillTx/>
                <a:latin typeface="游ゴシック" panose="020B0400000000000000" pitchFamily="50" charset="-128"/>
                <a:ea typeface="游ゴシック" panose="020B0400000000000000" pitchFamily="50" charset="-128"/>
                <a:cs typeface="Hiragino Kaku Gothic ProN W6" charset="-128"/>
              </a:rPr>
              <a:t>日本にいながら行える</a:t>
            </a:r>
            <a:endParaRPr kumimoji="0" lang="en-US" altLang="ja-JP" sz="1600" b="1" i="0" u="none" strike="noStrike" kern="1200" cap="none" spc="0" normalizeH="0" baseline="0" noProof="0" dirty="0">
              <a:ln>
                <a:noFill/>
              </a:ln>
              <a:solidFill>
                <a:srgbClr val="478EB4"/>
              </a:solidFill>
              <a:effectLst/>
              <a:uLnTx/>
              <a:uFillTx/>
              <a:latin typeface="游ゴシック" panose="020B0400000000000000" pitchFamily="50" charset="-128"/>
              <a:ea typeface="游ゴシック" panose="020B0400000000000000" pitchFamily="50" charset="-128"/>
              <a:cs typeface="Hiragino Kaku Gothic ProN W6" charset="-128"/>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ja-JP" altLang="en-US" sz="1600" b="1" i="0" u="none" strike="noStrike" kern="1200" cap="none" spc="0" normalizeH="0" baseline="0" noProof="0" dirty="0">
                <a:ln>
                  <a:noFill/>
                </a:ln>
                <a:solidFill>
                  <a:srgbClr val="478EB4"/>
                </a:solidFill>
                <a:effectLst/>
                <a:uLnTx/>
                <a:uFillTx/>
                <a:latin typeface="游ゴシック" panose="020B0400000000000000" pitchFamily="50" charset="-128"/>
                <a:ea typeface="游ゴシック" panose="020B0400000000000000" pitchFamily="50" charset="-128"/>
                <a:cs typeface="Hiragino Kaku Gothic ProN W6" charset="-128"/>
              </a:rPr>
              <a:t>リモートインターンシップも</a:t>
            </a:r>
            <a:endParaRPr kumimoji="0" lang="en-US" altLang="ja-JP" sz="1600" b="1" i="0" u="none" strike="noStrike" kern="1200" cap="none" spc="0" normalizeH="0" baseline="0" noProof="0" dirty="0">
              <a:ln>
                <a:noFill/>
              </a:ln>
              <a:solidFill>
                <a:srgbClr val="478EB4"/>
              </a:solidFill>
              <a:effectLst/>
              <a:uLnTx/>
              <a:uFillTx/>
              <a:latin typeface="游ゴシック" panose="020B0400000000000000" pitchFamily="50" charset="-128"/>
              <a:ea typeface="游ゴシック" panose="020B0400000000000000" pitchFamily="50" charset="-128"/>
              <a:cs typeface="Hiragino Kaku Gothic ProN W6" charset="-128"/>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ja-JP" altLang="en-US" sz="1600" b="1" i="0" u="none" strike="noStrike" kern="1200" cap="none" spc="0" normalizeH="0" baseline="0" noProof="0" dirty="0">
                <a:ln>
                  <a:noFill/>
                </a:ln>
                <a:solidFill>
                  <a:srgbClr val="478EB4"/>
                </a:solidFill>
                <a:effectLst/>
                <a:uLnTx/>
                <a:uFillTx/>
                <a:latin typeface="游ゴシック" panose="020B0400000000000000" pitchFamily="50" charset="-128"/>
                <a:ea typeface="游ゴシック" panose="020B0400000000000000" pitchFamily="50" charset="-128"/>
                <a:cs typeface="Hiragino Kaku Gothic ProN W6" charset="-128"/>
              </a:rPr>
              <a:t>あります。</a:t>
            </a:r>
            <a:endParaRPr kumimoji="0" lang="en-US" altLang="ja-JP" sz="1600" b="1" i="0" u="none" strike="noStrike" kern="1200" cap="none" spc="0" normalizeH="0" baseline="0" noProof="0" dirty="0">
              <a:ln>
                <a:noFill/>
              </a:ln>
              <a:solidFill>
                <a:srgbClr val="478EB4"/>
              </a:solidFill>
              <a:effectLst/>
              <a:uLnTx/>
              <a:uFillTx/>
              <a:latin typeface="游ゴシック" panose="020B0400000000000000" pitchFamily="50" charset="-128"/>
              <a:ea typeface="游ゴシック" panose="020B0400000000000000" pitchFamily="50" charset="-128"/>
              <a:cs typeface="Hiragino Kaku Gothic ProN W6" charset="-128"/>
            </a:endParaRPr>
          </a:p>
        </p:txBody>
      </p:sp>
    </p:spTree>
    <p:extLst>
      <p:ext uri="{BB962C8B-B14F-4D97-AF65-F5344CB8AC3E}">
        <p14:creationId xmlns:p14="http://schemas.microsoft.com/office/powerpoint/2010/main" val="10368302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F5703EAE-6F21-4879-92F0-A2EF6440CE14}" type="slidenum">
              <a:rPr lang="ja-JP" altLang="en-US" smtClean="0"/>
              <a:pPr/>
              <a:t>8</a:t>
            </a:fld>
            <a:endParaRPr lang="ja-JP" altLang="en-US"/>
          </a:p>
        </p:txBody>
      </p:sp>
      <p:sp>
        <p:nvSpPr>
          <p:cNvPr id="3" name="タイトル 2"/>
          <p:cNvSpPr>
            <a:spLocks noGrp="1"/>
          </p:cNvSpPr>
          <p:nvPr>
            <p:ph type="title"/>
          </p:nvPr>
        </p:nvSpPr>
        <p:spPr/>
        <p:txBody>
          <a:bodyPr/>
          <a:lstStyle/>
          <a:p>
            <a:r>
              <a:rPr kumimoji="1" lang="ja-JP" altLang="en-US" dirty="0"/>
              <a:t>プログラムの特徴</a:t>
            </a:r>
          </a:p>
        </p:txBody>
      </p:sp>
      <p:pic>
        <p:nvPicPr>
          <p:cNvPr id="5" name="図 4"/>
          <p:cNvPicPr>
            <a:picLocks noChangeAspect="1"/>
          </p:cNvPicPr>
          <p:nvPr/>
        </p:nvPicPr>
        <p:blipFill rotWithShape="1">
          <a:blip r:embed="rId3" cstate="print">
            <a:extLst>
              <a:ext uri="{28A0092B-C50C-407E-A947-70E740481C1C}">
                <a14:useLocalDpi xmlns:a14="http://schemas.microsoft.com/office/drawing/2010/main" val="0"/>
              </a:ext>
            </a:extLst>
          </a:blip>
          <a:srcRect l="5263" r="5263"/>
          <a:stretch/>
        </p:blipFill>
        <p:spPr>
          <a:xfrm>
            <a:off x="1315792" y="2669801"/>
            <a:ext cx="1013494" cy="1313721"/>
          </a:xfrm>
          <a:prstGeom prst="rect">
            <a:avLst/>
          </a:prstGeom>
        </p:spPr>
      </p:pic>
      <p:pic>
        <p:nvPicPr>
          <p:cNvPr id="6" name="図 5"/>
          <p:cNvPicPr>
            <a:picLocks noChangeAspect="1"/>
          </p:cNvPicPr>
          <p:nvPr/>
        </p:nvPicPr>
        <p:blipFill rotWithShape="1">
          <a:blip r:embed="rId4" cstate="print">
            <a:extLst>
              <a:ext uri="{28A0092B-C50C-407E-A947-70E740481C1C}">
                <a14:useLocalDpi xmlns:a14="http://schemas.microsoft.com/office/drawing/2010/main" val="0"/>
              </a:ext>
            </a:extLst>
          </a:blip>
          <a:srcRect l="4694" t="-240" r="10804" b="9130"/>
          <a:stretch/>
        </p:blipFill>
        <p:spPr>
          <a:xfrm>
            <a:off x="3052809" y="2720642"/>
            <a:ext cx="1073111" cy="1222154"/>
          </a:xfrm>
          <a:prstGeom prst="rect">
            <a:avLst/>
          </a:prstGeom>
        </p:spPr>
      </p:pic>
      <p:pic>
        <p:nvPicPr>
          <p:cNvPr id="7" name="図 6"/>
          <p:cNvPicPr>
            <a:picLocks noChangeAspect="1"/>
          </p:cNvPicPr>
          <p:nvPr/>
        </p:nvPicPr>
        <p:blipFill rotWithShape="1">
          <a:blip r:embed="rId5" cstate="print">
            <a:extLst>
              <a:ext uri="{28A0092B-C50C-407E-A947-70E740481C1C}">
                <a14:useLocalDpi xmlns:a14="http://schemas.microsoft.com/office/drawing/2010/main" val="0"/>
              </a:ext>
            </a:extLst>
          </a:blip>
          <a:srcRect l="3521" r="5734" b="7803"/>
          <a:stretch/>
        </p:blipFill>
        <p:spPr>
          <a:xfrm>
            <a:off x="3047577" y="4538318"/>
            <a:ext cx="1078344" cy="1157248"/>
          </a:xfrm>
          <a:prstGeom prst="rect">
            <a:avLst/>
          </a:prstGeom>
        </p:spPr>
      </p:pic>
      <p:pic>
        <p:nvPicPr>
          <p:cNvPr id="8" name="図 7"/>
          <p:cNvPicPr>
            <a:picLocks noChangeAspect="1"/>
          </p:cNvPicPr>
          <p:nvPr/>
        </p:nvPicPr>
        <p:blipFill rotWithShape="1">
          <a:blip r:embed="rId6" cstate="print">
            <a:extLst>
              <a:ext uri="{28A0092B-C50C-407E-A947-70E740481C1C}">
                <a14:useLocalDpi xmlns:a14="http://schemas.microsoft.com/office/drawing/2010/main" val="0"/>
              </a:ext>
            </a:extLst>
          </a:blip>
          <a:srcRect l="10716" r="12509" b="14375"/>
          <a:stretch/>
        </p:blipFill>
        <p:spPr>
          <a:xfrm>
            <a:off x="6535692" y="2660224"/>
            <a:ext cx="1048446" cy="1408534"/>
          </a:xfrm>
          <a:prstGeom prst="rect">
            <a:avLst/>
          </a:prstGeom>
        </p:spPr>
      </p:pic>
      <p:pic>
        <p:nvPicPr>
          <p:cNvPr id="9" name="図 8"/>
          <p:cNvPicPr>
            <a:picLocks noChangeAspect="1"/>
          </p:cNvPicPr>
          <p:nvPr/>
        </p:nvPicPr>
        <p:blipFill rotWithShape="1">
          <a:blip r:embed="rId7" cstate="print">
            <a:extLst>
              <a:ext uri="{28A0092B-C50C-407E-A947-70E740481C1C}">
                <a14:useLocalDpi xmlns:a14="http://schemas.microsoft.com/office/drawing/2010/main" val="0"/>
              </a:ext>
            </a:extLst>
          </a:blip>
          <a:srcRect l="12869" t="8748" r="16377" b="12521"/>
          <a:stretch/>
        </p:blipFill>
        <p:spPr>
          <a:xfrm>
            <a:off x="4849443" y="2706850"/>
            <a:ext cx="962726" cy="1290463"/>
          </a:xfrm>
          <a:prstGeom prst="rect">
            <a:avLst/>
          </a:prstGeom>
        </p:spPr>
      </p:pic>
      <p:pic>
        <p:nvPicPr>
          <p:cNvPr id="10" name="図 9"/>
          <p:cNvPicPr>
            <a:picLocks noChangeAspect="1"/>
          </p:cNvPicPr>
          <p:nvPr/>
        </p:nvPicPr>
        <p:blipFill rotWithShape="1">
          <a:blip r:embed="rId8" cstate="print">
            <a:extLst>
              <a:ext uri="{28A0092B-C50C-407E-A947-70E740481C1C}">
                <a14:useLocalDpi xmlns:a14="http://schemas.microsoft.com/office/drawing/2010/main" val="0"/>
              </a:ext>
            </a:extLst>
          </a:blip>
          <a:srcRect t="3761" r="6344" b="15008"/>
          <a:stretch/>
        </p:blipFill>
        <p:spPr>
          <a:xfrm>
            <a:off x="1204325" y="4587414"/>
            <a:ext cx="1030999" cy="1077169"/>
          </a:xfrm>
          <a:prstGeom prst="rect">
            <a:avLst/>
          </a:prstGeom>
        </p:spPr>
      </p:pic>
      <p:sp>
        <p:nvSpPr>
          <p:cNvPr id="11" name="テキスト ボックス 10"/>
          <p:cNvSpPr txBox="1"/>
          <p:nvPr/>
        </p:nvSpPr>
        <p:spPr>
          <a:xfrm>
            <a:off x="4760207" y="4589920"/>
            <a:ext cx="3735318" cy="854080"/>
          </a:xfrm>
          <a:prstGeom prst="rect">
            <a:avLst/>
          </a:prstGeom>
          <a:noFill/>
        </p:spPr>
        <p:txBody>
          <a:bodyPr wrap="none" rtlCol="0">
            <a:spAutoFit/>
          </a:bodyPr>
          <a:lstStyle/>
          <a:p>
            <a:r>
              <a:rPr lang="ja-JP" altLang="en-US" sz="2000" b="1" dirty="0">
                <a:solidFill>
                  <a:schemeClr val="tx1">
                    <a:lumMod val="75000"/>
                    <a:lumOff val="25000"/>
                  </a:schemeClr>
                </a:solidFill>
                <a:latin typeface="+mn-ea"/>
                <a:cs typeface="Hiragino Kaku Gothic ProN W3" charset="-128"/>
              </a:rPr>
              <a:t>およそ</a:t>
            </a:r>
            <a:r>
              <a:rPr lang="en-US" altLang="ja-JP" sz="4950" dirty="0">
                <a:solidFill>
                  <a:srgbClr val="FFC400"/>
                </a:solidFill>
                <a:latin typeface="Futura Medium" panose="020B0602020204020303" pitchFamily="34" charset="-79"/>
                <a:cs typeface="Futura Medium" panose="020B0602020204020303" pitchFamily="34" charset="-79"/>
              </a:rPr>
              <a:t>250</a:t>
            </a:r>
            <a:r>
              <a:rPr lang="ja-JP" altLang="en-US" sz="2000" b="1" dirty="0">
                <a:solidFill>
                  <a:schemeClr val="tx1">
                    <a:lumMod val="75000"/>
                    <a:lumOff val="25000"/>
                  </a:schemeClr>
                </a:solidFill>
                <a:latin typeface="+mn-ea"/>
                <a:cs typeface="Hiragino Kaku Gothic ProN W3" charset="-128"/>
              </a:rPr>
              <a:t>の</a:t>
            </a:r>
            <a:r>
              <a:rPr lang="ja-JP" altLang="en-US" sz="2400" b="1" dirty="0">
                <a:solidFill>
                  <a:schemeClr val="tx1">
                    <a:lumMod val="75000"/>
                    <a:lumOff val="25000"/>
                  </a:schemeClr>
                </a:solidFill>
                <a:latin typeface="+mn-ea"/>
                <a:cs typeface="Hiragino Kaku Gothic ProN W3" charset="-128"/>
              </a:rPr>
              <a:t>専門分野</a:t>
            </a:r>
          </a:p>
        </p:txBody>
      </p:sp>
      <p:sp>
        <p:nvSpPr>
          <p:cNvPr id="12" name="テキスト ボックス 11"/>
          <p:cNvSpPr txBox="1"/>
          <p:nvPr/>
        </p:nvSpPr>
        <p:spPr>
          <a:xfrm>
            <a:off x="472965" y="914400"/>
            <a:ext cx="5255172" cy="461665"/>
          </a:xfrm>
          <a:prstGeom prst="rect">
            <a:avLst/>
          </a:prstGeom>
          <a:noFill/>
        </p:spPr>
        <p:txBody>
          <a:bodyPr wrap="square" rtlCol="0">
            <a:spAutoFit/>
          </a:bodyPr>
          <a:lstStyle/>
          <a:p>
            <a:r>
              <a:rPr kumimoji="1" lang="ja-JP" altLang="en-US" sz="2400" b="1">
                <a:solidFill>
                  <a:srgbClr val="2498DA"/>
                </a:solidFill>
                <a:latin typeface="+mn-ea"/>
                <a:cs typeface="Hiragino Kaku Gothic ProN W6" charset="-128"/>
              </a:rPr>
              <a:t>幅広い専門分野</a:t>
            </a:r>
          </a:p>
        </p:txBody>
      </p:sp>
      <p:sp>
        <p:nvSpPr>
          <p:cNvPr id="13" name="テキスト ボックス 12">
            <a:extLst>
              <a:ext uri="{FF2B5EF4-FFF2-40B4-BE49-F238E27FC236}">
                <a16:creationId xmlns:a16="http://schemas.microsoft.com/office/drawing/2014/main" id="{B6B7A248-DA1C-E743-B16F-AC451641DE4F}"/>
              </a:ext>
            </a:extLst>
          </p:cNvPr>
          <p:cNvSpPr txBox="1"/>
          <p:nvPr/>
        </p:nvSpPr>
        <p:spPr>
          <a:xfrm>
            <a:off x="1082963" y="1856791"/>
            <a:ext cx="7354487" cy="369332"/>
          </a:xfrm>
          <a:prstGeom prst="rect">
            <a:avLst/>
          </a:prstGeom>
          <a:noFill/>
        </p:spPr>
        <p:txBody>
          <a:bodyPr wrap="square" rtlCol="0">
            <a:spAutoFit/>
          </a:bodyPr>
          <a:lstStyle/>
          <a:p>
            <a:r>
              <a:rPr lang="ja-JP" altLang="en-US" b="1" dirty="0">
                <a:latin typeface="+mn-ea"/>
              </a:rPr>
              <a:t>大学や研究機関など専門性の高いインターン先で技術研修ができる。</a:t>
            </a:r>
            <a:endParaRPr kumimoji="1" lang="ja-JP" altLang="en-US" b="1" dirty="0">
              <a:latin typeface="+mn-ea"/>
            </a:endParaRPr>
          </a:p>
        </p:txBody>
      </p:sp>
      <p:sp>
        <p:nvSpPr>
          <p:cNvPr id="4" name="テキスト ボックス 3">
            <a:extLst>
              <a:ext uri="{FF2B5EF4-FFF2-40B4-BE49-F238E27FC236}">
                <a16:creationId xmlns:a16="http://schemas.microsoft.com/office/drawing/2014/main" id="{CDDC548E-0A75-E04C-9EC0-9A30B2A31435}"/>
              </a:ext>
            </a:extLst>
          </p:cNvPr>
          <p:cNvSpPr txBox="1"/>
          <p:nvPr/>
        </p:nvSpPr>
        <p:spPr>
          <a:xfrm>
            <a:off x="4754168" y="5394572"/>
            <a:ext cx="3775393" cy="307777"/>
          </a:xfrm>
          <a:prstGeom prst="rect">
            <a:avLst/>
          </a:prstGeom>
          <a:noFill/>
        </p:spPr>
        <p:txBody>
          <a:bodyPr wrap="none" rtlCol="0">
            <a:spAutoFit/>
          </a:bodyPr>
          <a:lstStyle/>
          <a:p>
            <a:r>
              <a:rPr lang="ja-JP" altLang="en-US" sz="1400" dirty="0">
                <a:solidFill>
                  <a:schemeClr val="tx1">
                    <a:lumMod val="50000"/>
                    <a:lumOff val="50000"/>
                  </a:schemeClr>
                </a:solidFill>
              </a:rPr>
              <a:t>自分の専攻分野に近い分野を選ぶことが可能</a:t>
            </a:r>
          </a:p>
        </p:txBody>
      </p:sp>
    </p:spTree>
    <p:extLst>
      <p:ext uri="{BB962C8B-B14F-4D97-AF65-F5344CB8AC3E}">
        <p14:creationId xmlns:p14="http://schemas.microsoft.com/office/powerpoint/2010/main" val="1097197170"/>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F5703EAE-6F21-4879-92F0-A2EF6440CE14}" type="slidenum">
              <a:rPr lang="ja-JP" altLang="en-US" smtClean="0"/>
              <a:pPr/>
              <a:t>9</a:t>
            </a:fld>
            <a:endParaRPr lang="ja-JP" altLang="en-US"/>
          </a:p>
        </p:txBody>
      </p:sp>
      <p:sp>
        <p:nvSpPr>
          <p:cNvPr id="3" name="タイトル 2"/>
          <p:cNvSpPr>
            <a:spLocks noGrp="1"/>
          </p:cNvSpPr>
          <p:nvPr>
            <p:ph type="title"/>
          </p:nvPr>
        </p:nvSpPr>
        <p:spPr/>
        <p:txBody>
          <a:bodyPr/>
          <a:lstStyle/>
          <a:p>
            <a:r>
              <a:rPr kumimoji="1" lang="ja-JP" altLang="en-US" dirty="0"/>
              <a:t>プログラムの特徴</a:t>
            </a:r>
          </a:p>
        </p:txBody>
      </p:sp>
      <p:sp>
        <p:nvSpPr>
          <p:cNvPr id="7" name="テキスト ボックス 6"/>
          <p:cNvSpPr txBox="1"/>
          <p:nvPr/>
        </p:nvSpPr>
        <p:spPr>
          <a:xfrm>
            <a:off x="482334" y="1711998"/>
            <a:ext cx="5705495" cy="1323439"/>
          </a:xfrm>
          <a:prstGeom prst="rect">
            <a:avLst/>
          </a:prstGeom>
          <a:noFill/>
        </p:spPr>
        <p:txBody>
          <a:bodyPr wrap="square" rtlCol="0">
            <a:spAutoFit/>
          </a:bodyPr>
          <a:lstStyle/>
          <a:p>
            <a:pPr algn="ctr"/>
            <a:r>
              <a:rPr lang="ja-JP" altLang="en-US" sz="2400" dirty="0">
                <a:latin typeface="+mn-ea"/>
                <a:cs typeface="Hiragino Kaku Gothic ProN W6" charset="-128"/>
              </a:rPr>
              <a:t>派遣生</a:t>
            </a:r>
            <a:r>
              <a:rPr lang="en-US" altLang="ja-JP" sz="2400" dirty="0">
                <a:latin typeface="+mn-ea"/>
                <a:cs typeface="Hiragino Kaku Gothic ProN W6" charset="-128"/>
              </a:rPr>
              <a:t>OB</a:t>
            </a:r>
          </a:p>
          <a:p>
            <a:pPr algn="ctr"/>
            <a:r>
              <a:rPr lang="ja-JP" altLang="en-US" sz="2400" dirty="0">
                <a:latin typeface="+mn-ea"/>
                <a:cs typeface="Hiragino Kaku Gothic ProN W6" charset="-128"/>
              </a:rPr>
              <a:t>宇宙飛行士の</a:t>
            </a:r>
            <a:r>
              <a:rPr lang="ja-JP" altLang="en-US" sz="2800" b="1" dirty="0">
                <a:latin typeface="+mn-ea"/>
                <a:cs typeface="Hiragino Kaku Gothic ProN W6" charset="-128"/>
              </a:rPr>
              <a:t>野口聡一さん</a:t>
            </a:r>
            <a:r>
              <a:rPr lang="ja-JP" altLang="en-US" sz="2800" dirty="0">
                <a:latin typeface="+mn-ea"/>
                <a:cs typeface="Hiragino Kaku Gothic ProN W6" charset="-128"/>
              </a:rPr>
              <a:t>、</a:t>
            </a:r>
            <a:endParaRPr lang="en-US" altLang="ja-JP" sz="2800" dirty="0">
              <a:latin typeface="+mn-ea"/>
              <a:cs typeface="Hiragino Kaku Gothic ProN W6" charset="-128"/>
            </a:endParaRPr>
          </a:p>
          <a:p>
            <a:pPr algn="ctr"/>
            <a:r>
              <a:rPr lang="ja-JP" altLang="en-US" sz="2800" b="1" dirty="0">
                <a:latin typeface="+mn-ea"/>
                <a:cs typeface="Hiragino Kaku Gothic ProN W6" charset="-128"/>
              </a:rPr>
              <a:t>　　　　星出彰彦さん</a:t>
            </a:r>
            <a:endParaRPr lang="en-US" altLang="ja-JP" sz="2800" b="1" dirty="0">
              <a:latin typeface="+mn-ea"/>
              <a:cs typeface="Hiragino Kaku Gothic ProN W6" charset="-128"/>
            </a:endParaRPr>
          </a:p>
        </p:txBody>
      </p:sp>
      <p:sp>
        <p:nvSpPr>
          <p:cNvPr id="13" name="矢印: 下 12">
            <a:extLst>
              <a:ext uri="{FF2B5EF4-FFF2-40B4-BE49-F238E27FC236}">
                <a16:creationId xmlns:a16="http://schemas.microsoft.com/office/drawing/2014/main" id="{B34195B9-76AE-4E86-8812-888DA7255851}"/>
              </a:ext>
            </a:extLst>
          </p:cNvPr>
          <p:cNvSpPr/>
          <p:nvPr/>
        </p:nvSpPr>
        <p:spPr>
          <a:xfrm>
            <a:off x="2804794" y="3416413"/>
            <a:ext cx="1150735" cy="89849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a:extLst>
              <a:ext uri="{FF2B5EF4-FFF2-40B4-BE49-F238E27FC236}">
                <a16:creationId xmlns:a16="http://schemas.microsoft.com/office/drawing/2014/main" id="{962959DD-9E80-4C90-89E6-91EEE8C5E19C}"/>
              </a:ext>
            </a:extLst>
          </p:cNvPr>
          <p:cNvSpPr txBox="1"/>
          <p:nvPr/>
        </p:nvSpPr>
        <p:spPr>
          <a:xfrm>
            <a:off x="780705" y="4730129"/>
            <a:ext cx="5705495" cy="523220"/>
          </a:xfrm>
          <a:prstGeom prst="rect">
            <a:avLst/>
          </a:prstGeom>
          <a:noFill/>
        </p:spPr>
        <p:txBody>
          <a:bodyPr wrap="square" rtlCol="0">
            <a:spAutoFit/>
          </a:bodyPr>
          <a:lstStyle/>
          <a:p>
            <a:pPr algn="ctr"/>
            <a:r>
              <a:rPr lang="ja-JP" altLang="en-US" sz="2800" dirty="0">
                <a:latin typeface="+mn-ea"/>
                <a:cs typeface="Hiragino Kaku Gothic ProN W6" charset="-128"/>
              </a:rPr>
              <a:t>派遣生の将来的な活躍が期待！</a:t>
            </a:r>
            <a:endParaRPr lang="en-US" altLang="ja-JP" sz="2800" dirty="0">
              <a:latin typeface="+mn-ea"/>
              <a:cs typeface="Hiragino Kaku Gothic ProN W6" charset="-128"/>
            </a:endParaRPr>
          </a:p>
        </p:txBody>
      </p:sp>
      <p:pic>
        <p:nvPicPr>
          <p:cNvPr id="1026" name="Picture 2" descr="与圧服を着た宇宙飛行士のイラスト（男性）">
            <a:extLst>
              <a:ext uri="{FF2B5EF4-FFF2-40B4-BE49-F238E27FC236}">
                <a16:creationId xmlns:a16="http://schemas.microsoft.com/office/drawing/2014/main" id="{41BCF726-5099-4FF6-93D2-CA1848382C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87829" y="1345874"/>
            <a:ext cx="2543175" cy="4286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8619512"/>
      </p:ext>
    </p:extLst>
  </p:cSld>
  <p:clrMapOvr>
    <a:masterClrMapping/>
  </p:clrMapOvr>
  <p:transition/>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テーマ">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2592</TotalTime>
  <Words>3289</Words>
  <Application>Microsoft Office PowerPoint</Application>
  <PresentationFormat>画面に合わせる (4:3)</PresentationFormat>
  <Paragraphs>510</Paragraphs>
  <Slides>33</Slides>
  <Notes>33</Notes>
  <HiddenSlides>0</HiddenSlides>
  <MMClips>0</MMClips>
  <ScaleCrop>false</ScaleCrop>
  <HeadingPairs>
    <vt:vector size="6" baseType="variant">
      <vt:variant>
        <vt:lpstr>使用されているフォント</vt:lpstr>
      </vt:variant>
      <vt:variant>
        <vt:i4>13</vt:i4>
      </vt:variant>
      <vt:variant>
        <vt:lpstr>テーマ</vt:lpstr>
      </vt:variant>
      <vt:variant>
        <vt:i4>1</vt:i4>
      </vt:variant>
      <vt:variant>
        <vt:lpstr>スライド タイトル</vt:lpstr>
      </vt:variant>
      <vt:variant>
        <vt:i4>33</vt:i4>
      </vt:variant>
    </vt:vector>
  </HeadingPairs>
  <TitlesOfParts>
    <vt:vector size="47" baseType="lpstr">
      <vt:lpstr>Futura Lt BT Light</vt:lpstr>
      <vt:lpstr>Futura Medium</vt:lpstr>
      <vt:lpstr>Futura Std Book</vt:lpstr>
      <vt:lpstr>Helvetica Light</vt:lpstr>
      <vt:lpstr>Hiragino Kaku Gothic ProN W3</vt:lpstr>
      <vt:lpstr>Hiragino Kaku Gothic ProN W6</vt:lpstr>
      <vt:lpstr>游ゴシック</vt:lpstr>
      <vt:lpstr>Arial</vt:lpstr>
      <vt:lpstr>Calibri</vt:lpstr>
      <vt:lpstr>Calibri Light</vt:lpstr>
      <vt:lpstr>Helvetica</vt:lpstr>
      <vt:lpstr>Wingdings</vt:lpstr>
      <vt:lpstr>Wingdings 3</vt:lpstr>
      <vt:lpstr>Office テーマ</vt:lpstr>
      <vt:lpstr>PowerPoint プレゼンテーション</vt:lpstr>
      <vt:lpstr>Contents</vt:lpstr>
      <vt:lpstr>Contents</vt:lpstr>
      <vt:lpstr>IAESTE とは</vt:lpstr>
      <vt:lpstr>幅広いネットワーク</vt:lpstr>
      <vt:lpstr>Contents</vt:lpstr>
      <vt:lpstr>プログラムの特徴</vt:lpstr>
      <vt:lpstr>プログラムの特徴</vt:lpstr>
      <vt:lpstr>プログラムの特徴</vt:lpstr>
      <vt:lpstr>プログラムの特徴</vt:lpstr>
      <vt:lpstr>プログラムの特徴</vt:lpstr>
      <vt:lpstr>プログラムの特徴</vt:lpstr>
      <vt:lpstr>プログラムの特徴</vt:lpstr>
      <vt:lpstr>プログラムの特徴</vt:lpstr>
      <vt:lpstr>Contents</vt:lpstr>
      <vt:lpstr>プログラムの概要</vt:lpstr>
      <vt:lpstr>応募方法　いずれかを選択</vt:lpstr>
      <vt:lpstr>リモートインターンシップについて</vt:lpstr>
      <vt:lpstr>プログラムの参加費(事務局のサポートを希望した場合)</vt:lpstr>
      <vt:lpstr>プログラムの参加費(事務局のサポートを希望しない場合)</vt:lpstr>
      <vt:lpstr>大学会員校</vt:lpstr>
      <vt:lpstr>その他の費用</vt:lpstr>
      <vt:lpstr>応募から研修までの流れ</vt:lpstr>
      <vt:lpstr>応募から研修までの流れ</vt:lpstr>
      <vt:lpstr>1.面談について</vt:lpstr>
      <vt:lpstr>1.面接について</vt:lpstr>
      <vt:lpstr>語学試験について</vt:lpstr>
      <vt:lpstr>応募から研修までの流れ</vt:lpstr>
      <vt:lpstr>2. マッチング</vt:lpstr>
      <vt:lpstr>応募から研修までの流れ</vt:lpstr>
      <vt:lpstr>応募から研修までの流れ</vt:lpstr>
      <vt:lpstr>お問い合わせ</vt:lpstr>
      <vt:lpstr>SNS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cp:lastModifiedBy>Hiro Wtanabe</cp:lastModifiedBy>
  <cp:revision>97</cp:revision>
  <cp:lastPrinted>2022-08-16T23:44:55Z</cp:lastPrinted>
  <dcterms:created xsi:type="dcterms:W3CDTF">2020-06-01T15:43:21Z</dcterms:created>
  <dcterms:modified xsi:type="dcterms:W3CDTF">2022-08-16T23:45:16Z</dcterms:modified>
</cp:coreProperties>
</file>